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ags/tag8.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9" r:id="rId5"/>
  </p:sldMasterIdLst>
  <p:notesMasterIdLst>
    <p:notesMasterId r:id="rId40"/>
  </p:notesMasterIdLst>
  <p:sldIdLst>
    <p:sldId id="256" r:id="rId6"/>
    <p:sldId id="558" r:id="rId7"/>
    <p:sldId id="562" r:id="rId8"/>
    <p:sldId id="564" r:id="rId9"/>
    <p:sldId id="565" r:id="rId10"/>
    <p:sldId id="563" r:id="rId11"/>
    <p:sldId id="552" r:id="rId12"/>
    <p:sldId id="549" r:id="rId13"/>
    <p:sldId id="548" r:id="rId14"/>
    <p:sldId id="555" r:id="rId15"/>
    <p:sldId id="326" r:id="rId16"/>
    <p:sldId id="556" r:id="rId17"/>
    <p:sldId id="533" r:id="rId18"/>
    <p:sldId id="541" r:id="rId19"/>
    <p:sldId id="546" r:id="rId20"/>
    <p:sldId id="551" r:id="rId21"/>
    <p:sldId id="515" r:id="rId22"/>
    <p:sldId id="513" r:id="rId23"/>
    <p:sldId id="516" r:id="rId24"/>
    <p:sldId id="517" r:id="rId25"/>
    <p:sldId id="520" r:id="rId26"/>
    <p:sldId id="519" r:id="rId27"/>
    <p:sldId id="518" r:id="rId28"/>
    <p:sldId id="559" r:id="rId29"/>
    <p:sldId id="521" r:id="rId30"/>
    <p:sldId id="522" r:id="rId31"/>
    <p:sldId id="523" r:id="rId32"/>
    <p:sldId id="524" r:id="rId33"/>
    <p:sldId id="525" r:id="rId34"/>
    <p:sldId id="526" r:id="rId35"/>
    <p:sldId id="557" r:id="rId36"/>
    <p:sldId id="527" r:id="rId37"/>
    <p:sldId id="528" r:id="rId38"/>
    <p:sldId id="329" r:id="rId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AF5106F-A3FA-4E29-B193-EE7D3C072835}">
          <p14:sldIdLst>
            <p14:sldId id="256"/>
            <p14:sldId id="558"/>
            <p14:sldId id="562"/>
            <p14:sldId id="564"/>
            <p14:sldId id="565"/>
            <p14:sldId id="563"/>
            <p14:sldId id="552"/>
            <p14:sldId id="549"/>
            <p14:sldId id="548"/>
            <p14:sldId id="555"/>
            <p14:sldId id="326"/>
            <p14:sldId id="556"/>
            <p14:sldId id="533"/>
            <p14:sldId id="541"/>
            <p14:sldId id="546"/>
            <p14:sldId id="551"/>
            <p14:sldId id="515"/>
            <p14:sldId id="513"/>
            <p14:sldId id="516"/>
            <p14:sldId id="517"/>
            <p14:sldId id="520"/>
            <p14:sldId id="519"/>
            <p14:sldId id="518"/>
            <p14:sldId id="559"/>
            <p14:sldId id="521"/>
            <p14:sldId id="522"/>
            <p14:sldId id="523"/>
            <p14:sldId id="524"/>
            <p14:sldId id="525"/>
            <p14:sldId id="526"/>
            <p14:sldId id="557"/>
            <p14:sldId id="527"/>
            <p14:sldId id="528"/>
            <p14:sldId id="32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Roth" initials="RR" lastIdx="1" clrIdx="0">
    <p:extLst>
      <p:ext uri="{19B8F6BF-5375-455C-9EA6-DF929625EA0E}">
        <p15:presenceInfo xmlns:p15="http://schemas.microsoft.com/office/powerpoint/2012/main" userId="S::rroth@foundation-finplan.org::4c8dbba6-8cb7-400f-8c2a-584d792dcc86" providerId="AD"/>
      </p:ext>
    </p:extLst>
  </p:cmAuthor>
  <p:cmAuthor id="2" name="Jon Dauphine" initials="JD" lastIdx="1" clrIdx="1">
    <p:extLst>
      <p:ext uri="{19B8F6BF-5375-455C-9EA6-DF929625EA0E}">
        <p15:presenceInfo xmlns:p15="http://schemas.microsoft.com/office/powerpoint/2012/main" userId="S::jdauphine@ffpprobono.org::acc424e1-0c66-4a10-87cf-34adfa5c11bc" providerId="AD"/>
      </p:ext>
    </p:extLst>
  </p:cmAuthor>
  <p:cmAuthor id="3" name="Jamie G. Redd" initials="JGR" lastIdx="2" clrIdx="2">
    <p:extLst>
      <p:ext uri="{19B8F6BF-5375-455C-9EA6-DF929625EA0E}">
        <p15:presenceInfo xmlns:p15="http://schemas.microsoft.com/office/powerpoint/2012/main" userId="S::jredd@ffpprobono.org::b7610392-bd8f-4a10-b791-5f0f605f38d1" providerId="AD"/>
      </p:ext>
    </p:extLst>
  </p:cmAuthor>
  <p:cmAuthor id="4" name="Rachel Roth" initials="RR [2]" lastIdx="1" clrIdx="3">
    <p:extLst>
      <p:ext uri="{19B8F6BF-5375-455C-9EA6-DF929625EA0E}">
        <p15:presenceInfo xmlns:p15="http://schemas.microsoft.com/office/powerpoint/2012/main" userId="S::rroth@ffpprobono.org::4c8dbba6-8cb7-400f-8c2a-584d792dcc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54B"/>
    <a:srgbClr val="6A8D30"/>
    <a:srgbClr val="FFFFFF"/>
    <a:srgbClr val="49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CCD4B-04AB-4F14-93F1-5381045ECF6D}" v="1" dt="2021-10-21T14:55:31.8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0538" autoAdjust="0"/>
  </p:normalViewPr>
  <p:slideViewPr>
    <p:cSldViewPr>
      <p:cViewPr varScale="1">
        <p:scale>
          <a:sx n="103" d="100"/>
          <a:sy n="103" d="100"/>
        </p:scale>
        <p:origin x="1944" y="10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1" Type="http://schemas.openxmlformats.org/officeDocument/2006/relationships/oleObject" Target="https://foundationforfinan-my.sharepoint.com/personal/rroth_ffpprobono_org/Documents/Tech/survey/Pro%20Bono%20Tech%20Survey%20Data.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ain%20Point%20Analysi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ain%20Point%20Analysi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foundationforfinan-my.sharepoint.com/personal/rroth_ffpprobono_org/Documents/Tech/survey/Pro%20Bono%20Tech%20Survey%20Da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37617475234953E-2"/>
          <c:y val="8.9290491914317163E-2"/>
          <c:w val="0.51939573279146556"/>
          <c:h val="0.8656595546524424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1D-4AE9-A5E4-65124FCAC7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1D-4AE9-A5E4-65124FCAC7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1D-4AE9-A5E4-65124FCAC7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1D-4AE9-A5E4-65124FCAC7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71D-4AE9-A5E4-65124FCAC7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'2_Number of Hours'!$A$13:$A$17</c:f>
              <c:strCache>
                <c:ptCount val="5"/>
                <c:pt idx="0">
                  <c:v>1-10 hours</c:v>
                </c:pt>
                <c:pt idx="1">
                  <c:v>11-50 hours</c:v>
                </c:pt>
                <c:pt idx="2">
                  <c:v>51-100 hours</c:v>
                </c:pt>
                <c:pt idx="3">
                  <c:v>101-200 hours</c:v>
                </c:pt>
                <c:pt idx="4">
                  <c:v>Over 200 hours</c:v>
                </c:pt>
              </c:strCache>
            </c:strRef>
          </c:cat>
          <c:val>
            <c:numRef>
              <c:f>'2_Number of Hours'!$B$13:$B$17</c:f>
              <c:numCache>
                <c:formatCode>General</c:formatCode>
                <c:ptCount val="5"/>
                <c:pt idx="0">
                  <c:v>70</c:v>
                </c:pt>
                <c:pt idx="1">
                  <c:v>166</c:v>
                </c:pt>
                <c:pt idx="2">
                  <c:v>85</c:v>
                </c:pt>
                <c:pt idx="3">
                  <c:v>24</c:v>
                </c:pt>
                <c:pt idx="4">
                  <c:v>49</c:v>
                </c:pt>
              </c:numCache>
            </c:numRef>
          </c:val>
          <c:extLst>
            <c:ext xmlns:c16="http://schemas.microsoft.com/office/drawing/2014/chart" uri="{C3380CC4-5D6E-409C-BE32-E72D297353CC}">
              <c16:uniqueId val="{0000000A-271D-4AE9-A5E4-65124FCAC7A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80645161290323"/>
          <c:y val="0.22165989331978667"/>
          <c:w val="0.37096774193548387"/>
          <c:h val="0.57135085936838537"/>
        </c:manualLayout>
      </c:layout>
      <c:overlay val="0"/>
      <c:spPr>
        <a:noFill/>
        <a:ln>
          <a:noFill/>
        </a:ln>
        <a:effectLst/>
      </c:spPr>
      <c:txPr>
        <a:bodyPr rot="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'10_What Fin Software Do You Use'!$D$19:$D$26</c:f>
              <c:strCache>
                <c:ptCount val="8"/>
                <c:pt idx="0">
                  <c:v>I do not use financial planning software to help pro bono clients</c:v>
                </c:pt>
                <c:pt idx="1">
                  <c:v>eMoney Advisor</c:v>
                </c:pt>
                <c:pt idx="2">
                  <c:v>MoneyGuidePro</c:v>
                </c:pt>
                <c:pt idx="3">
                  <c:v>Other (please specify)</c:v>
                </c:pt>
                <c:pt idx="4">
                  <c:v>RIGHT Capital</c:v>
                </c:pt>
                <c:pt idx="5">
                  <c:v>Moneytree</c:v>
                </c:pt>
                <c:pt idx="6">
                  <c:v>Naviplan</c:v>
                </c:pt>
                <c:pt idx="7">
                  <c:v>Orion Planning (previously Advizr)</c:v>
                </c:pt>
              </c:strCache>
            </c:strRef>
          </c:cat>
          <c:val>
            <c:numRef>
              <c:f>'10_What Fin Software Do You Use'!$F$19:$F$26</c:f>
              <c:numCache>
                <c:formatCode>0%</c:formatCode>
                <c:ptCount val="8"/>
                <c:pt idx="0">
                  <c:v>0.45112781954887216</c:v>
                </c:pt>
                <c:pt idx="1">
                  <c:v>0.18295739348370926</c:v>
                </c:pt>
                <c:pt idx="2">
                  <c:v>0.16290726817042606</c:v>
                </c:pt>
                <c:pt idx="3">
                  <c:v>0.11027568922305764</c:v>
                </c:pt>
                <c:pt idx="4">
                  <c:v>6.7669172932330823E-2</c:v>
                </c:pt>
                <c:pt idx="5">
                  <c:v>3.5087719298245612E-2</c:v>
                </c:pt>
                <c:pt idx="6">
                  <c:v>2.7568922305764409E-2</c:v>
                </c:pt>
                <c:pt idx="7">
                  <c:v>7.5187969924812026E-3</c:v>
                </c:pt>
              </c:numCache>
            </c:numRef>
          </c:val>
          <c:extLst>
            <c:ext xmlns:c16="http://schemas.microsoft.com/office/drawing/2014/chart" uri="{C3380CC4-5D6E-409C-BE32-E72D297353CC}">
              <c16:uniqueId val="{00000000-F3D3-4397-AA17-49D8E2ADFF28}"/>
            </c:ext>
          </c:extLst>
        </c:ser>
        <c:dLbls>
          <c:showLegendKey val="0"/>
          <c:showVal val="0"/>
          <c:showCatName val="0"/>
          <c:showSerName val="0"/>
          <c:showPercent val="0"/>
          <c:showBubbleSize val="0"/>
        </c:dLbls>
        <c:gapWidth val="182"/>
        <c:axId val="971988120"/>
        <c:axId val="971993040"/>
      </c:barChart>
      <c:catAx>
        <c:axId val="971988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71993040"/>
        <c:crosses val="autoZero"/>
        <c:auto val="1"/>
        <c:lblAlgn val="ctr"/>
        <c:lblOffset val="100"/>
        <c:noMultiLvlLbl val="0"/>
      </c:catAx>
      <c:valAx>
        <c:axId val="971993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71988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'11_Why Not Use Fin Software'!$D$20:$D$25</c:f>
              <c:strCache>
                <c:ptCount val="6"/>
                <c:pt idx="0">
                  <c:v>Planning capabilities are too complex for my client’s needs</c:v>
                </c:pt>
                <c:pt idx="1">
                  <c:v>Software doesn’t adequately address client’s needs (e.g., emergency fund, debt management, budgeting etc.)</c:v>
                </c:pt>
                <c:pt idx="2">
                  <c:v>Other (please specify)</c:v>
                </c:pt>
                <c:pt idx="3">
                  <c:v>Creating a plan takes too much time for a pro bono client</c:v>
                </c:pt>
                <c:pt idx="4">
                  <c:v>I don't like to mix paid clients with pro bono clients</c:v>
                </c:pt>
                <c:pt idx="5">
                  <c:v>Employer does not allow use with pro bono clients (e.g. compliance/risk concerns, interferes with work hours)</c:v>
                </c:pt>
              </c:strCache>
            </c:strRef>
          </c:cat>
          <c:val>
            <c:numRef>
              <c:f>'11_Why Not Use Fin Software'!$E$20:$E$25</c:f>
              <c:numCache>
                <c:formatCode>0%</c:formatCode>
                <c:ptCount val="6"/>
                <c:pt idx="0">
                  <c:v>0.17794486215538846</c:v>
                </c:pt>
                <c:pt idx="1">
                  <c:v>0.15037593984962405</c:v>
                </c:pt>
                <c:pt idx="2">
                  <c:v>0.13533834586466165</c:v>
                </c:pt>
                <c:pt idx="3">
                  <c:v>0.13283208020050125</c:v>
                </c:pt>
                <c:pt idx="4">
                  <c:v>7.2681704260651625E-2</c:v>
                </c:pt>
                <c:pt idx="5">
                  <c:v>3.2581453634085211E-2</c:v>
                </c:pt>
              </c:numCache>
            </c:numRef>
          </c:val>
          <c:extLst>
            <c:ext xmlns:c16="http://schemas.microsoft.com/office/drawing/2014/chart" uri="{C3380CC4-5D6E-409C-BE32-E72D297353CC}">
              <c16:uniqueId val="{00000000-64E6-43FF-9C08-89DBF28D3412}"/>
            </c:ext>
          </c:extLst>
        </c:ser>
        <c:dLbls>
          <c:showLegendKey val="0"/>
          <c:showVal val="0"/>
          <c:showCatName val="0"/>
          <c:showSerName val="0"/>
          <c:showPercent val="0"/>
          <c:showBubbleSize val="0"/>
        </c:dLbls>
        <c:gapWidth val="182"/>
        <c:axId val="703006152"/>
        <c:axId val="703007136"/>
      </c:barChart>
      <c:catAx>
        <c:axId val="703006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03007136"/>
        <c:crosses val="autoZero"/>
        <c:auto val="1"/>
        <c:lblAlgn val="ctr"/>
        <c:lblOffset val="100"/>
        <c:noMultiLvlLbl val="0"/>
      </c:catAx>
      <c:valAx>
        <c:axId val="7030071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03006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baseline="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[Pro Bono Tech Survey Data.xlsx]12_likely to use fin plan soft!PivotTable20</c:name>
    <c:fmtId val="4"/>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manualLayout>
          <c:layoutTarget val="inner"/>
          <c:xMode val="edge"/>
          <c:yMode val="edge"/>
          <c:x val="0.10624141175597858"/>
          <c:y val="8.8275407866389696E-2"/>
          <c:w val="0.46746594416068227"/>
          <c:h val="0.90205879039975323"/>
        </c:manualLayout>
      </c:layout>
      <c:pieChart>
        <c:varyColors val="1"/>
        <c:ser>
          <c:idx val="0"/>
          <c:order val="0"/>
          <c:tx>
            <c:strRef>
              <c:f>'12_likely to use fin plan soft'!$B$3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EC-4099-94B6-EC67081A23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EC-4099-94B6-EC67081A23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EC-4099-94B6-EC67081A23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3EC-4099-94B6-EC67081A23B4}"/>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85000"/>
                        <a:lumOff val="1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'12_likely to use fin plan soft'!$A$4:$A$8</c:f>
              <c:strCache>
                <c:ptCount val="4"/>
                <c:pt idx="0">
                  <c:v>Much more likely</c:v>
                </c:pt>
                <c:pt idx="1">
                  <c:v>Not more likely</c:v>
                </c:pt>
                <c:pt idx="2">
                  <c:v>Somewhat more likely</c:v>
                </c:pt>
                <c:pt idx="3">
                  <c:v>(blank)</c:v>
                </c:pt>
              </c:strCache>
            </c:strRef>
          </c:cat>
          <c:val>
            <c:numRef>
              <c:f>'12_likely to use fin plan soft'!$B$4:$B$8</c:f>
              <c:numCache>
                <c:formatCode>General</c:formatCode>
                <c:ptCount val="4"/>
                <c:pt idx="0">
                  <c:v>147</c:v>
                </c:pt>
                <c:pt idx="1">
                  <c:v>105</c:v>
                </c:pt>
                <c:pt idx="2">
                  <c:v>121</c:v>
                </c:pt>
              </c:numCache>
            </c:numRef>
          </c:val>
          <c:extLst>
            <c:ext xmlns:c16="http://schemas.microsoft.com/office/drawing/2014/chart" uri="{C3380CC4-5D6E-409C-BE32-E72D297353CC}">
              <c16:uniqueId val="{00000008-53EC-4099-94B6-EC67081A23B4}"/>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3"/>
        <c:delete val="1"/>
      </c:legendEntry>
      <c:layout>
        <c:manualLayout>
          <c:xMode val="edge"/>
          <c:yMode val="edge"/>
          <c:x val="0.65575547795980005"/>
          <c:y val="0.34937382856064286"/>
          <c:w val="0.19463222282913159"/>
          <c:h val="0.3882445584834280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baseline="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'13_Rate the Features'!$B$46</c:f>
              <c:strCache>
                <c:ptCount val="1"/>
                <c:pt idx="0">
                  <c:v>Not Important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'13_Rate the Features'!$C$45:$H$45</c:f>
              <c:strCache>
                <c:ptCount val="6"/>
                <c:pt idx="0">
                  <c:v>Info on public benefits (e.g., federal, state, and local aid programs and eligibility guidelines)</c:v>
                </c:pt>
                <c:pt idx="1">
                  <c:v>Widgets/calculators for budgeting, cashflow analysis, debt prioritization, etc.</c:v>
                </c:pt>
                <c:pt idx="2">
                  <c:v>Client can input information prior to first appointment or subsequent meetings</c:v>
                </c:pt>
                <c:pt idx="3">
                  <c:v>Content on basic financial issues (e.g., buying your first home) that could be easily shared with clients</c:v>
                </c:pt>
                <c:pt idx="4">
                  <c:v>Secure document exchange capability</c:v>
                </c:pt>
                <c:pt idx="5">
                  <c:v>Financial planning software</c:v>
                </c:pt>
              </c:strCache>
            </c:strRef>
          </c:cat>
          <c:val>
            <c:numRef>
              <c:f>'13_Rate the Features'!$C$46:$H$46</c:f>
              <c:numCache>
                <c:formatCode>0%</c:formatCode>
                <c:ptCount val="6"/>
                <c:pt idx="0">
                  <c:v>7.7134986225895319E-2</c:v>
                </c:pt>
                <c:pt idx="1">
                  <c:v>0.10773480662983426</c:v>
                </c:pt>
                <c:pt idx="2">
                  <c:v>0.12362637362637363</c:v>
                </c:pt>
                <c:pt idx="3">
                  <c:v>0.12396694214876033</c:v>
                </c:pt>
                <c:pt idx="4">
                  <c:v>0.16343490304709141</c:v>
                </c:pt>
                <c:pt idx="5">
                  <c:v>0.18715083798882681</c:v>
                </c:pt>
              </c:numCache>
            </c:numRef>
          </c:val>
          <c:extLst>
            <c:ext xmlns:c16="http://schemas.microsoft.com/office/drawing/2014/chart" uri="{C3380CC4-5D6E-409C-BE32-E72D297353CC}">
              <c16:uniqueId val="{00000000-A4A2-4687-8658-8C7255D272A9}"/>
            </c:ext>
          </c:extLst>
        </c:ser>
        <c:ser>
          <c:idx val="1"/>
          <c:order val="1"/>
          <c:tx>
            <c:strRef>
              <c:f>'13_Rate the Features'!$B$47</c:f>
              <c:strCache>
                <c:ptCount val="1"/>
                <c:pt idx="0">
                  <c:v>Somewhat Important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'13_Rate the Features'!$C$45:$H$45</c:f>
              <c:strCache>
                <c:ptCount val="6"/>
                <c:pt idx="0">
                  <c:v>Info on public benefits (e.g., federal, state, and local aid programs and eligibility guidelines)</c:v>
                </c:pt>
                <c:pt idx="1">
                  <c:v>Widgets/calculators for budgeting, cashflow analysis, debt prioritization, etc.</c:v>
                </c:pt>
                <c:pt idx="2">
                  <c:v>Client can input information prior to first appointment or subsequent meetings</c:v>
                </c:pt>
                <c:pt idx="3">
                  <c:v>Content on basic financial issues (e.g., buying your first home) that could be easily shared with clients</c:v>
                </c:pt>
                <c:pt idx="4">
                  <c:v>Secure document exchange capability</c:v>
                </c:pt>
                <c:pt idx="5">
                  <c:v>Financial planning software</c:v>
                </c:pt>
              </c:strCache>
            </c:strRef>
          </c:cat>
          <c:val>
            <c:numRef>
              <c:f>'13_Rate the Features'!$C$47:$H$47</c:f>
              <c:numCache>
                <c:formatCode>0%</c:formatCode>
                <c:ptCount val="6"/>
                <c:pt idx="0">
                  <c:v>0.23140495867768596</c:v>
                </c:pt>
                <c:pt idx="1">
                  <c:v>0.35635359116022097</c:v>
                </c:pt>
                <c:pt idx="2">
                  <c:v>0.28021978021978022</c:v>
                </c:pt>
                <c:pt idx="3">
                  <c:v>0.36363636363636365</c:v>
                </c:pt>
                <c:pt idx="4">
                  <c:v>0.25484764542936289</c:v>
                </c:pt>
                <c:pt idx="5">
                  <c:v>0.41340782122905029</c:v>
                </c:pt>
              </c:numCache>
            </c:numRef>
          </c:val>
          <c:extLst>
            <c:ext xmlns:c16="http://schemas.microsoft.com/office/drawing/2014/chart" uri="{C3380CC4-5D6E-409C-BE32-E72D297353CC}">
              <c16:uniqueId val="{00000001-A4A2-4687-8658-8C7255D272A9}"/>
            </c:ext>
          </c:extLst>
        </c:ser>
        <c:ser>
          <c:idx val="2"/>
          <c:order val="2"/>
          <c:tx>
            <c:strRef>
              <c:f>'13_Rate the Features'!$B$48</c:f>
              <c:strCache>
                <c:ptCount val="1"/>
                <c:pt idx="0">
                  <c:v>Very Important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'13_Rate the Features'!$C$45:$H$45</c:f>
              <c:strCache>
                <c:ptCount val="6"/>
                <c:pt idx="0">
                  <c:v>Info on public benefits (e.g., federal, state, and local aid programs and eligibility guidelines)</c:v>
                </c:pt>
                <c:pt idx="1">
                  <c:v>Widgets/calculators for budgeting, cashflow analysis, debt prioritization, etc.</c:v>
                </c:pt>
                <c:pt idx="2">
                  <c:v>Client can input information prior to first appointment or subsequent meetings</c:v>
                </c:pt>
                <c:pt idx="3">
                  <c:v>Content on basic financial issues (e.g., buying your first home) that could be easily shared with clients</c:v>
                </c:pt>
                <c:pt idx="4">
                  <c:v>Secure document exchange capability</c:v>
                </c:pt>
                <c:pt idx="5">
                  <c:v>Financial planning software</c:v>
                </c:pt>
              </c:strCache>
            </c:strRef>
          </c:cat>
          <c:val>
            <c:numRef>
              <c:f>'13_Rate the Features'!$C$48:$H$48</c:f>
              <c:numCache>
                <c:formatCode>0%</c:formatCode>
                <c:ptCount val="6"/>
                <c:pt idx="0">
                  <c:v>0.69146005509641872</c:v>
                </c:pt>
                <c:pt idx="1">
                  <c:v>0.53591160220994472</c:v>
                </c:pt>
                <c:pt idx="2">
                  <c:v>0.59615384615384615</c:v>
                </c:pt>
                <c:pt idx="3">
                  <c:v>0.51239669421487599</c:v>
                </c:pt>
                <c:pt idx="4">
                  <c:v>0.5817174515235457</c:v>
                </c:pt>
                <c:pt idx="5">
                  <c:v>0.3994413407821229</c:v>
                </c:pt>
              </c:numCache>
            </c:numRef>
          </c:val>
          <c:extLst>
            <c:ext xmlns:c16="http://schemas.microsoft.com/office/drawing/2014/chart" uri="{C3380CC4-5D6E-409C-BE32-E72D297353CC}">
              <c16:uniqueId val="{00000002-A4A2-4687-8658-8C7255D272A9}"/>
            </c:ext>
          </c:extLst>
        </c:ser>
        <c:dLbls>
          <c:showLegendKey val="0"/>
          <c:showVal val="0"/>
          <c:showCatName val="0"/>
          <c:showSerName val="0"/>
          <c:showPercent val="0"/>
          <c:showBubbleSize val="0"/>
        </c:dLbls>
        <c:gapWidth val="150"/>
        <c:overlap val="100"/>
        <c:axId val="702989752"/>
        <c:axId val="702987128"/>
      </c:barChart>
      <c:catAx>
        <c:axId val="702989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02987128"/>
        <c:crosses val="autoZero"/>
        <c:auto val="1"/>
        <c:lblAlgn val="ctr"/>
        <c:lblOffset val="100"/>
        <c:noMultiLvlLbl val="0"/>
      </c:catAx>
      <c:valAx>
        <c:axId val="702987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02989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baseline="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'13_Rate the Features'!$M$59:$N$59</c:f>
              <c:strCache>
                <c:ptCount val="2"/>
                <c:pt idx="0">
                  <c:v>Not Important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'13_Rate the Features'!$O$58:$T$58</c:f>
              <c:strCache>
                <c:ptCount val="6"/>
                <c:pt idx="0">
                  <c:v>Aggregation of account data from banks, credit cards, etc.</c:v>
                </c:pt>
                <c:pt idx="1">
                  <c:v>Soft pulling of credit report/score</c:v>
                </c:pt>
                <c:pt idx="2">
                  <c:v>E-document signing</c:v>
                </c:pt>
                <c:pt idx="3">
                  <c:v>Resource Center (e.g., DIY service providers, paid financial planner finder)</c:v>
                </c:pt>
                <c:pt idx="4">
                  <c:v>Appointment reminder texts</c:v>
                </c:pt>
                <c:pt idx="5">
                  <c:v>Digital appointment scheduling</c:v>
                </c:pt>
              </c:strCache>
            </c:strRef>
          </c:cat>
          <c:val>
            <c:numRef>
              <c:f>'13_Rate the Features'!$O$59:$T$59</c:f>
              <c:numCache>
                <c:formatCode>0%</c:formatCode>
                <c:ptCount val="6"/>
                <c:pt idx="0">
                  <c:v>0.22099447513812154</c:v>
                </c:pt>
                <c:pt idx="1">
                  <c:v>0.28453038674033149</c:v>
                </c:pt>
                <c:pt idx="2">
                  <c:v>0.28611111111111109</c:v>
                </c:pt>
                <c:pt idx="3">
                  <c:v>0.28888888888888886</c:v>
                </c:pt>
                <c:pt idx="4">
                  <c:v>0.31767955801104975</c:v>
                </c:pt>
                <c:pt idx="5">
                  <c:v>0.39166666666666666</c:v>
                </c:pt>
              </c:numCache>
            </c:numRef>
          </c:val>
          <c:extLst>
            <c:ext xmlns:c16="http://schemas.microsoft.com/office/drawing/2014/chart" uri="{C3380CC4-5D6E-409C-BE32-E72D297353CC}">
              <c16:uniqueId val="{00000000-76A2-4085-B0C1-BC123D45DA4F}"/>
            </c:ext>
          </c:extLst>
        </c:ser>
        <c:ser>
          <c:idx val="1"/>
          <c:order val="1"/>
          <c:tx>
            <c:strRef>
              <c:f>'13_Rate the Features'!$M$60:$N$60</c:f>
              <c:strCache>
                <c:ptCount val="2"/>
                <c:pt idx="0">
                  <c:v>Somewhat Important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'13_Rate the Features'!$O$58:$T$58</c:f>
              <c:strCache>
                <c:ptCount val="6"/>
                <c:pt idx="0">
                  <c:v>Aggregation of account data from banks, credit cards, etc.</c:v>
                </c:pt>
                <c:pt idx="1">
                  <c:v>Soft pulling of credit report/score</c:v>
                </c:pt>
                <c:pt idx="2">
                  <c:v>E-document signing</c:v>
                </c:pt>
                <c:pt idx="3">
                  <c:v>Resource Center (e.g., DIY service providers, paid financial planner finder)</c:v>
                </c:pt>
                <c:pt idx="4">
                  <c:v>Appointment reminder texts</c:v>
                </c:pt>
                <c:pt idx="5">
                  <c:v>Digital appointment scheduling</c:v>
                </c:pt>
              </c:strCache>
            </c:strRef>
          </c:cat>
          <c:val>
            <c:numRef>
              <c:f>'13_Rate the Features'!$O$60:$T$60</c:f>
              <c:numCache>
                <c:formatCode>0%</c:formatCode>
                <c:ptCount val="6"/>
                <c:pt idx="0">
                  <c:v>0.28453038674033149</c:v>
                </c:pt>
                <c:pt idx="1">
                  <c:v>0.43922651933701656</c:v>
                </c:pt>
                <c:pt idx="2">
                  <c:v>0.31666666666666665</c:v>
                </c:pt>
                <c:pt idx="3">
                  <c:v>0.44166666666666665</c:v>
                </c:pt>
                <c:pt idx="4">
                  <c:v>0.32320441988950277</c:v>
                </c:pt>
                <c:pt idx="5">
                  <c:v>0.30833333333333335</c:v>
                </c:pt>
              </c:numCache>
            </c:numRef>
          </c:val>
          <c:extLst>
            <c:ext xmlns:c16="http://schemas.microsoft.com/office/drawing/2014/chart" uri="{C3380CC4-5D6E-409C-BE32-E72D297353CC}">
              <c16:uniqueId val="{00000001-76A2-4085-B0C1-BC123D45DA4F}"/>
            </c:ext>
          </c:extLst>
        </c:ser>
        <c:ser>
          <c:idx val="2"/>
          <c:order val="2"/>
          <c:tx>
            <c:strRef>
              <c:f>'13_Rate the Features'!$M$61:$N$61</c:f>
              <c:strCache>
                <c:ptCount val="2"/>
                <c:pt idx="0">
                  <c:v>Very Important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'13_Rate the Features'!$O$58:$T$58</c:f>
              <c:strCache>
                <c:ptCount val="6"/>
                <c:pt idx="0">
                  <c:v>Aggregation of account data from banks, credit cards, etc.</c:v>
                </c:pt>
                <c:pt idx="1">
                  <c:v>Soft pulling of credit report/score</c:v>
                </c:pt>
                <c:pt idx="2">
                  <c:v>E-document signing</c:v>
                </c:pt>
                <c:pt idx="3">
                  <c:v>Resource Center (e.g., DIY service providers, paid financial planner finder)</c:v>
                </c:pt>
                <c:pt idx="4">
                  <c:v>Appointment reminder texts</c:v>
                </c:pt>
                <c:pt idx="5">
                  <c:v>Digital appointment scheduling</c:v>
                </c:pt>
              </c:strCache>
            </c:strRef>
          </c:cat>
          <c:val>
            <c:numRef>
              <c:f>'13_Rate the Features'!$O$61:$T$61</c:f>
              <c:numCache>
                <c:formatCode>0%</c:formatCode>
                <c:ptCount val="6"/>
                <c:pt idx="0">
                  <c:v>0.49447513812154698</c:v>
                </c:pt>
                <c:pt idx="1">
                  <c:v>0.27624309392265195</c:v>
                </c:pt>
                <c:pt idx="2">
                  <c:v>0.3972222222222222</c:v>
                </c:pt>
                <c:pt idx="3">
                  <c:v>0.26944444444444443</c:v>
                </c:pt>
                <c:pt idx="4">
                  <c:v>0.35911602209944754</c:v>
                </c:pt>
                <c:pt idx="5">
                  <c:v>0.3</c:v>
                </c:pt>
              </c:numCache>
            </c:numRef>
          </c:val>
          <c:extLst>
            <c:ext xmlns:c16="http://schemas.microsoft.com/office/drawing/2014/chart" uri="{C3380CC4-5D6E-409C-BE32-E72D297353CC}">
              <c16:uniqueId val="{00000002-76A2-4085-B0C1-BC123D45DA4F}"/>
            </c:ext>
          </c:extLst>
        </c:ser>
        <c:dLbls>
          <c:showLegendKey val="0"/>
          <c:showVal val="0"/>
          <c:showCatName val="0"/>
          <c:showSerName val="0"/>
          <c:showPercent val="0"/>
          <c:showBubbleSize val="0"/>
        </c:dLbls>
        <c:gapWidth val="150"/>
        <c:overlap val="100"/>
        <c:axId val="792806264"/>
        <c:axId val="792805608"/>
      </c:barChart>
      <c:catAx>
        <c:axId val="792806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92805608"/>
        <c:crosses val="autoZero"/>
        <c:auto val="1"/>
        <c:lblAlgn val="ctr"/>
        <c:lblOffset val="100"/>
        <c:noMultiLvlLbl val="0"/>
      </c:catAx>
      <c:valAx>
        <c:axId val="792805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9280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baseline="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[Pro Bono Tech Survey Data.xlsx]14_perception of fintech!PivotTable25</c:name>
    <c:fmtId val="8"/>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s>
    <c:plotArea>
      <c:layout>
        <c:manualLayout>
          <c:layoutTarget val="inner"/>
          <c:xMode val="edge"/>
          <c:yMode val="edge"/>
          <c:x val="0.14858431540678929"/>
          <c:y val="5.0695323111171531E-2"/>
          <c:w val="0.51791727229315454"/>
          <c:h val="0.86319545382192431"/>
        </c:manualLayout>
      </c:layout>
      <c:pieChart>
        <c:varyColors val="1"/>
        <c:ser>
          <c:idx val="0"/>
          <c:order val="0"/>
          <c:tx>
            <c:strRef>
              <c:f>'14_perception of fintech'!$B$3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1A-4140-92CD-DCE41212F2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1A-4140-92CD-DCE41212F2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1A-4140-92CD-DCE41212F2D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1A-4140-92CD-DCE41212F2D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1A-4140-92CD-DCE41212F2D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'14_perception of fintech'!$A$4:$A$9</c:f>
              <c:strCache>
                <c:ptCount val="5"/>
                <c:pt idx="0">
                  <c:v>Very positive</c:v>
                </c:pt>
                <c:pt idx="1">
                  <c:v>Positive</c:v>
                </c:pt>
                <c:pt idx="2">
                  <c:v>Neutral</c:v>
                </c:pt>
                <c:pt idx="3">
                  <c:v>Negative</c:v>
                </c:pt>
                <c:pt idx="4">
                  <c:v>(blank)</c:v>
                </c:pt>
              </c:strCache>
            </c:strRef>
          </c:cat>
          <c:val>
            <c:numRef>
              <c:f>'14_perception of fintech'!$B$4:$B$9</c:f>
              <c:numCache>
                <c:formatCode>General</c:formatCode>
                <c:ptCount val="5"/>
                <c:pt idx="0">
                  <c:v>145</c:v>
                </c:pt>
                <c:pt idx="1">
                  <c:v>147</c:v>
                </c:pt>
                <c:pt idx="2">
                  <c:v>71</c:v>
                </c:pt>
                <c:pt idx="3">
                  <c:v>5</c:v>
                </c:pt>
              </c:numCache>
            </c:numRef>
          </c:val>
          <c:extLst>
            <c:ext xmlns:c16="http://schemas.microsoft.com/office/drawing/2014/chart" uri="{C3380CC4-5D6E-409C-BE32-E72D297353CC}">
              <c16:uniqueId val="{0000000A-7C1A-4140-92CD-DCE41212F2D1}"/>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4"/>
        <c:delete val="1"/>
      </c:legendEntry>
      <c:layout>
        <c:manualLayout>
          <c:xMode val="edge"/>
          <c:yMode val="edge"/>
          <c:x val="0.71946823380145208"/>
          <c:y val="0.27864209536888901"/>
          <c:w val="0.24334717124502861"/>
          <c:h val="0.3925458852835959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61695229272812"/>
          <c:y val="4.3770365968404883E-2"/>
          <c:w val="0.43100150532654008"/>
          <c:h val="0.92163843906304166"/>
        </c:manualLayout>
      </c:layout>
      <c:pieChart>
        <c:varyColors val="1"/>
        <c:ser>
          <c:idx val="0"/>
          <c:order val="0"/>
          <c:tx>
            <c:strRef>
              <c:f>'Complete YES Responses'!$CK$404</c:f>
              <c:strCache>
                <c:ptCount val="1"/>
                <c:pt idx="0">
                  <c:v>If you had better tech tools, would you do more pro bono?</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11D-456F-BD56-5138B5195D4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11D-456F-BD56-5138B5195D47}"/>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85000"/>
                        <a:lumOff val="1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'Complete YES Responses'!$CJ$405:$CJ$406</c:f>
              <c:strCache>
                <c:ptCount val="2"/>
                <c:pt idx="0">
                  <c:v>Yes</c:v>
                </c:pt>
                <c:pt idx="1">
                  <c:v>No</c:v>
                </c:pt>
              </c:strCache>
            </c:strRef>
          </c:cat>
          <c:val>
            <c:numRef>
              <c:f>'Complete YES Responses'!$CK$405:$CK$406</c:f>
              <c:numCache>
                <c:formatCode>General</c:formatCode>
                <c:ptCount val="2"/>
                <c:pt idx="0">
                  <c:v>147</c:v>
                </c:pt>
                <c:pt idx="1">
                  <c:v>210</c:v>
                </c:pt>
              </c:numCache>
            </c:numRef>
          </c:val>
          <c:extLst>
            <c:ext xmlns:c16="http://schemas.microsoft.com/office/drawing/2014/chart" uri="{C3380CC4-5D6E-409C-BE32-E72D297353CC}">
              <c16:uniqueId val="{00000004-811D-456F-BD56-5138B5195D4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6637471051412687"/>
          <c:y val="0.49371069182389932"/>
          <c:w val="0.11725057897174618"/>
          <c:h val="7.207225276085772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40053434418581E-2"/>
          <c:y val="0.21449228758127353"/>
          <c:w val="0.94714713714920662"/>
          <c:h val="0.56716545432533461"/>
        </c:manualLayout>
      </c:layout>
      <c:barChart>
        <c:barDir val="col"/>
        <c:grouping val="clustered"/>
        <c:varyColors val="0"/>
        <c:ser>
          <c:idx val="0"/>
          <c:order val="1"/>
          <c:invertIfNegative val="0"/>
          <c:dPt>
            <c:idx val="0"/>
            <c:invertIfNegative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81B-455D-97A0-F35380CAD7CC}"/>
              </c:ext>
            </c:extLst>
          </c:dPt>
          <c:dPt>
            <c:idx val="1"/>
            <c:invertIfNegative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81B-455D-97A0-F35380CAD7CC}"/>
              </c:ext>
            </c:extLst>
          </c:dPt>
          <c:dPt>
            <c:idx val="2"/>
            <c:invertIfNegative val="0"/>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81B-455D-97A0-F35380CAD7CC}"/>
              </c:ext>
            </c:extLst>
          </c:dPt>
          <c:dPt>
            <c:idx val="3"/>
            <c:invertIfNegative val="0"/>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81B-455D-97A0-F35380CAD7CC}"/>
              </c:ext>
            </c:extLst>
          </c:dPt>
          <c:dPt>
            <c:idx val="4"/>
            <c:invertIfNegative val="0"/>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81B-455D-97A0-F35380CAD7CC}"/>
              </c:ext>
            </c:extLst>
          </c:dPt>
          <c:dPt>
            <c:idx val="5"/>
            <c:invertIfNegative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81B-455D-97A0-F35380CAD7CC}"/>
              </c:ext>
            </c:extLst>
          </c:dPt>
          <c:dLbls>
            <c:spPr>
              <a:noFill/>
              <a:ln>
                <a:noFill/>
              </a:ln>
              <a:effectLst/>
            </c:spPr>
            <c:txPr>
              <a:bodyPr wrap="square" lIns="38100" tIns="19050" rIns="38100" bIns="19050" anchor="ctr">
                <a:spAutoFit/>
              </a:bodyPr>
              <a:lstStyle/>
              <a:p>
                <a:pPr>
                  <a:defRPr sz="1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'Complete YES Responses'!$D$403:$I$403</c:f>
              <c:strCache>
                <c:ptCount val="6"/>
                <c:pt idx="0">
                  <c:v>Foundation for Financial Planning</c:v>
                </c:pt>
                <c:pt idx="1">
                  <c:v>Your FPA Chapter</c:v>
                </c:pt>
                <c:pt idx="2">
                  <c:v>A local or national nonprofit organization</c:v>
                </c:pt>
                <c:pt idx="3">
                  <c:v>Your faith community</c:v>
                </c:pt>
                <c:pt idx="4">
                  <c:v>Your employer</c:v>
                </c:pt>
                <c:pt idx="5">
                  <c:v>Other (please specify)</c:v>
                </c:pt>
              </c:strCache>
            </c:strRef>
          </c:cat>
          <c:val>
            <c:numRef>
              <c:f>'Complete YES Responses'!$D$402:$I$402</c:f>
              <c:numCache>
                <c:formatCode>General</c:formatCode>
                <c:ptCount val="6"/>
                <c:pt idx="0">
                  <c:v>57</c:v>
                </c:pt>
                <c:pt idx="1">
                  <c:v>82</c:v>
                </c:pt>
                <c:pt idx="2">
                  <c:v>118</c:v>
                </c:pt>
                <c:pt idx="3">
                  <c:v>107</c:v>
                </c:pt>
                <c:pt idx="4">
                  <c:v>38</c:v>
                </c:pt>
                <c:pt idx="5">
                  <c:v>194</c:v>
                </c:pt>
              </c:numCache>
            </c:numRef>
          </c:val>
          <c:extLst>
            <c:ext xmlns:c16="http://schemas.microsoft.com/office/drawing/2014/chart" uri="{C3380CC4-5D6E-409C-BE32-E72D297353CC}">
              <c16:uniqueId val="{0000000C-381B-455D-97A0-F35380CAD7CC}"/>
            </c:ext>
          </c:extLst>
        </c:ser>
        <c:dLbls>
          <c:showLegendKey val="0"/>
          <c:showVal val="0"/>
          <c:showCatName val="0"/>
          <c:showSerName val="0"/>
          <c:showPercent val="0"/>
          <c:showBubbleSize val="0"/>
        </c:dLbls>
        <c:gapWidth val="100"/>
        <c:axId val="654320344"/>
        <c:axId val="654317720"/>
        <c:extLst>
          <c:ext xmlns:c15="http://schemas.microsoft.com/office/drawing/2012/chart" uri="{02D57815-91ED-43cb-92C2-25804820EDAC}">
            <c15:filteredBarSeries>
              <c15:ser>
                <c:idx val="1"/>
                <c:order val="0"/>
                <c:invertIfNegative val="0"/>
                <c:dPt>
                  <c:idx val="0"/>
                  <c:invertIfNegative val="0"/>
                  <c:bubble3D val="0"/>
                  <c:extLst>
                    <c:ext xmlns:c16="http://schemas.microsoft.com/office/drawing/2014/chart" uri="{C3380CC4-5D6E-409C-BE32-E72D297353CC}">
                      <c16:uniqueId val="{0000000D-381B-455D-97A0-F35380CAD7CC}"/>
                    </c:ext>
                  </c:extLst>
                </c:dPt>
                <c:dPt>
                  <c:idx val="1"/>
                  <c:invertIfNegative val="0"/>
                  <c:bubble3D val="0"/>
                  <c:extLst>
                    <c:ext xmlns:c16="http://schemas.microsoft.com/office/drawing/2014/chart" uri="{C3380CC4-5D6E-409C-BE32-E72D297353CC}">
                      <c16:uniqueId val="{0000000E-381B-455D-97A0-F35380CAD7CC}"/>
                    </c:ext>
                  </c:extLst>
                </c:dPt>
                <c:dPt>
                  <c:idx val="2"/>
                  <c:invertIfNegative val="0"/>
                  <c:bubble3D val="0"/>
                  <c:extLst>
                    <c:ext xmlns:c16="http://schemas.microsoft.com/office/drawing/2014/chart" uri="{C3380CC4-5D6E-409C-BE32-E72D297353CC}">
                      <c16:uniqueId val="{0000000F-381B-455D-97A0-F35380CAD7CC}"/>
                    </c:ext>
                  </c:extLst>
                </c:dPt>
                <c:dPt>
                  <c:idx val="3"/>
                  <c:invertIfNegative val="0"/>
                  <c:bubble3D val="0"/>
                  <c:extLst>
                    <c:ext xmlns:c16="http://schemas.microsoft.com/office/drawing/2014/chart" uri="{C3380CC4-5D6E-409C-BE32-E72D297353CC}">
                      <c16:uniqueId val="{00000010-381B-455D-97A0-F35380CAD7CC}"/>
                    </c:ext>
                  </c:extLst>
                </c:dPt>
                <c:dPt>
                  <c:idx val="4"/>
                  <c:invertIfNegative val="0"/>
                  <c:bubble3D val="0"/>
                  <c:extLst>
                    <c:ext xmlns:c16="http://schemas.microsoft.com/office/drawing/2014/chart" uri="{C3380CC4-5D6E-409C-BE32-E72D297353CC}">
                      <c16:uniqueId val="{00000011-381B-455D-97A0-F35380CAD7CC}"/>
                    </c:ext>
                  </c:extLst>
                </c:dPt>
                <c:cat>
                  <c:strRef>
                    <c:extLst>
                      <c:ext uri="{02D57815-91ED-43cb-92C2-25804820EDAC}">
                        <c15:formulaRef>
                          <c15:sqref>'Complete YES Responses'!$E$403:$I$403</c15:sqref>
                        </c15:formulaRef>
                      </c:ext>
                    </c:extLst>
                    <c:strCache>
                      <c:ptCount val="5"/>
                      <c:pt idx="0">
                        <c:v>Your FPA Chapter</c:v>
                      </c:pt>
                      <c:pt idx="1">
                        <c:v>A local or national nonprofit organization</c:v>
                      </c:pt>
                      <c:pt idx="2">
                        <c:v>Your faith community</c:v>
                      </c:pt>
                      <c:pt idx="3">
                        <c:v>Your employer</c:v>
                      </c:pt>
                      <c:pt idx="4">
                        <c:v>Other (please specify)</c:v>
                      </c:pt>
                    </c:strCache>
                  </c:strRef>
                </c:cat>
                <c:val>
                  <c:numRef>
                    <c:extLst>
                      <c:ext uri="{02D57815-91ED-43cb-92C2-25804820EDAC}">
                        <c15:formulaRef>
                          <c15:sqref>'Complete YES Responses'!$E$402:$I$402</c15:sqref>
                        </c15:formulaRef>
                      </c:ext>
                    </c:extLst>
                    <c:numCache>
                      <c:formatCode>General</c:formatCode>
                      <c:ptCount val="5"/>
                      <c:pt idx="0">
                        <c:v>82</c:v>
                      </c:pt>
                      <c:pt idx="1">
                        <c:v>118</c:v>
                      </c:pt>
                      <c:pt idx="2">
                        <c:v>107</c:v>
                      </c:pt>
                      <c:pt idx="3">
                        <c:v>38</c:v>
                      </c:pt>
                      <c:pt idx="4">
                        <c:v>194</c:v>
                      </c:pt>
                    </c:numCache>
                  </c:numRef>
                </c:val>
                <c:extLst>
                  <c:ext xmlns:c16="http://schemas.microsoft.com/office/drawing/2014/chart" uri="{C3380CC4-5D6E-409C-BE32-E72D297353CC}">
                    <c16:uniqueId val="{00000012-381B-455D-97A0-F35380CAD7CC}"/>
                  </c:ext>
                </c:extLst>
              </c15:ser>
            </c15:filteredBarSeries>
          </c:ext>
        </c:extLst>
      </c:barChart>
      <c:catAx>
        <c:axId val="654320344"/>
        <c:scaling>
          <c:orientation val="minMax"/>
        </c:scaling>
        <c:delete val="0"/>
        <c:axPos val="b"/>
        <c:numFmt formatCode="General" sourceLinked="1"/>
        <c:majorTickMark val="out"/>
        <c:minorTickMark val="none"/>
        <c:tickLblPos val="nextTo"/>
        <c:txPr>
          <a:bodyPr/>
          <a:lstStyle/>
          <a:p>
            <a:pPr>
              <a:defRPr sz="1200" b="1" baseline="0"/>
            </a:pPr>
            <a:endParaRPr lang="en-US"/>
          </a:p>
        </c:txPr>
        <c:crossAx val="654317720"/>
        <c:crosses val="autoZero"/>
        <c:auto val="1"/>
        <c:lblAlgn val="ctr"/>
        <c:lblOffset val="100"/>
        <c:noMultiLvlLbl val="0"/>
      </c:catAx>
      <c:valAx>
        <c:axId val="654317720"/>
        <c:scaling>
          <c:orientation val="minMax"/>
        </c:scaling>
        <c:delete val="0"/>
        <c:axPos val="l"/>
        <c:majorGridlines/>
        <c:numFmt formatCode="General" sourceLinked="1"/>
        <c:majorTickMark val="out"/>
        <c:minorTickMark val="none"/>
        <c:tickLblPos val="nextTo"/>
        <c:txPr>
          <a:bodyPr/>
          <a:lstStyle/>
          <a:p>
            <a:pPr>
              <a:defRPr sz="1200" b="1" i="0" baseline="0"/>
            </a:pPr>
            <a:endParaRPr lang="en-US"/>
          </a:p>
        </c:txPr>
        <c:crossAx val="654320344"/>
        <c:crosses val="autoZero"/>
        <c:crossBetween val="between"/>
      </c:valAx>
      <c:spPr>
        <a:noFill/>
        <a:ln>
          <a:noFill/>
        </a:ln>
        <a:effectLst/>
        <a:sp3d/>
      </c:spPr>
    </c:plotArea>
    <c:plotVisOnly val="1"/>
    <c:dispBlanksAs val="gap"/>
    <c:showDLblsOverMax val="0"/>
    <c:extLst/>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[Pro Bono Tech Survey Data.xlsx]4_Type of Engagement!PivotTable7</c:name>
    <c:fmtId val="8"/>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s>
    <c:plotArea>
      <c:layout>
        <c:manualLayout>
          <c:layoutTarget val="inner"/>
          <c:xMode val="edge"/>
          <c:yMode val="edge"/>
          <c:x val="6.693725784276966E-2"/>
          <c:y val="0.13032184486864112"/>
          <c:w val="0.50847381577302841"/>
          <c:h val="0.80466636589493867"/>
        </c:manualLayout>
      </c:layout>
      <c:pieChart>
        <c:varyColors val="1"/>
        <c:ser>
          <c:idx val="0"/>
          <c:order val="0"/>
          <c:tx>
            <c:strRef>
              <c:f>'4_Type of Engagement'!$B$3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ED-42BE-9B7D-D5E1F16DE1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ED-42BE-9B7D-D5E1F16DE1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ED-42BE-9B7D-D5E1F16DE1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ED-42BE-9B7D-D5E1F16DE19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7ED-42BE-9B7D-D5E1F16DE19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'4_Type of Engagement'!$A$4:$A$9</c:f>
              <c:strCache>
                <c:ptCount val="5"/>
                <c:pt idx="0">
                  <c:v>Intense mentoring for a defined time-period (e.g., meeting biweekly or monthly for longer than 6 months)</c:v>
                </c:pt>
                <c:pt idx="1">
                  <c:v>Multi-touch (e.g., 2 to 5 meetings with your client)</c:v>
                </c:pt>
                <c:pt idx="2">
                  <c:v>One-time (triage, e.g., staffing a drop-in clinic)</c:v>
                </c:pt>
                <c:pt idx="3">
                  <c:v>My engagements are a combination of the above</c:v>
                </c:pt>
                <c:pt idx="4">
                  <c:v>(blank)</c:v>
                </c:pt>
              </c:strCache>
            </c:strRef>
          </c:cat>
          <c:val>
            <c:numRef>
              <c:f>'4_Type of Engagement'!$B$4:$B$9</c:f>
              <c:numCache>
                <c:formatCode>General</c:formatCode>
                <c:ptCount val="5"/>
                <c:pt idx="0">
                  <c:v>6</c:v>
                </c:pt>
                <c:pt idx="1">
                  <c:v>156</c:v>
                </c:pt>
                <c:pt idx="2">
                  <c:v>127</c:v>
                </c:pt>
                <c:pt idx="3">
                  <c:v>105</c:v>
                </c:pt>
              </c:numCache>
            </c:numRef>
          </c:val>
          <c:extLst>
            <c:ext xmlns:c16="http://schemas.microsoft.com/office/drawing/2014/chart" uri="{C3380CC4-5D6E-409C-BE32-E72D297353CC}">
              <c16:uniqueId val="{0000000A-A7ED-42BE-9B7D-D5E1F16DE19A}"/>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4"/>
        <c:delete val="1"/>
      </c:legendEntry>
      <c:layout>
        <c:manualLayout>
          <c:xMode val="edge"/>
          <c:yMode val="edge"/>
          <c:x val="0.59202962129733783"/>
          <c:y val="0.18342611963132849"/>
          <c:w val="0.3920973628296463"/>
          <c:h val="0.7034814690134245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[Pro Bono Tech Survey Data.xlsx]5_in person or virtual!PivotTable14</c:name>
    <c:fmtId val="5"/>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'5_in person or virtual'!$B$3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0F-417A-BFDC-319CD4E70B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0F-417A-BFDC-319CD4E70B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0F-417A-BFDC-319CD4E70B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0F-417A-BFDC-319CD4E70B11}"/>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F90F-417A-BFDC-319CD4E70B1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'5_in person or virtual'!$A$4:$A$8</c:f>
              <c:strCache>
                <c:ptCount val="4"/>
                <c:pt idx="0">
                  <c:v>Both</c:v>
                </c:pt>
                <c:pt idx="1">
                  <c:v>In-person</c:v>
                </c:pt>
                <c:pt idx="2">
                  <c:v>Virtual</c:v>
                </c:pt>
                <c:pt idx="3">
                  <c:v>(blank)</c:v>
                </c:pt>
              </c:strCache>
            </c:strRef>
          </c:cat>
          <c:val>
            <c:numRef>
              <c:f>'5_in person or virtual'!$B$4:$B$8</c:f>
              <c:numCache>
                <c:formatCode>General</c:formatCode>
                <c:ptCount val="4"/>
                <c:pt idx="0">
                  <c:v>195</c:v>
                </c:pt>
                <c:pt idx="1">
                  <c:v>130</c:v>
                </c:pt>
                <c:pt idx="2">
                  <c:v>72</c:v>
                </c:pt>
              </c:numCache>
            </c:numRef>
          </c:val>
          <c:extLst>
            <c:ext xmlns:c16="http://schemas.microsoft.com/office/drawing/2014/chart" uri="{C3380CC4-5D6E-409C-BE32-E72D297353CC}">
              <c16:uniqueId val="{00000008-F90F-417A-BFDC-319CD4E70B11}"/>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3"/>
        <c:delete val="1"/>
      </c:legendEntry>
      <c:layout>
        <c:manualLayout>
          <c:xMode val="edge"/>
          <c:yMode val="edge"/>
          <c:x val="0.74133133358330205"/>
          <c:y val="0.37448349555263921"/>
          <c:w val="0.14279565054368204"/>
          <c:h val="0.3060096329104695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17171296296296296"/>
          <c:w val="0.96944444444444444"/>
          <c:h val="0.56590083104512012"/>
        </c:manualLayout>
      </c:layout>
      <c:barChart>
        <c:barDir val="col"/>
        <c:grouping val="clustered"/>
        <c:varyColors val="0"/>
        <c:ser>
          <c:idx val="0"/>
          <c:order val="0"/>
          <c:tx>
            <c:strRef>
              <c:f>'Complete YES Responses'!$L$403:$R$403</c:f>
              <c:strCache>
                <c:ptCount val="7"/>
                <c:pt idx="0">
                  <c:v>Clients who are dealing with a health condition (e.g., cancer, in hospice care, etc.)</c:v>
                </c:pt>
                <c:pt idx="1">
                  <c:v>Victims of a natural disaster (e.g., flooding, fire, hurricane, etc.)</c:v>
                </c:pt>
                <c:pt idx="2">
                  <c:v>Military and/or veterans</c:v>
                </c:pt>
                <c:pt idx="3">
                  <c:v>Domestic violence survivors</c:v>
                </c:pt>
                <c:pt idx="4">
                  <c:v>Underserved clients who are experiencing a financial emergency</c:v>
                </c:pt>
                <c:pt idx="5">
                  <c:v>Underserved clients who simply have lower income/lower asset levels</c:v>
                </c:pt>
                <c:pt idx="6">
                  <c:v>Other (please specify)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E305-438B-B385-1487220A9EE4}"/>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E305-438B-B385-1487220A9EE4}"/>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E305-438B-B385-1487220A9EE4}"/>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E305-438B-B385-1487220A9EE4}"/>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E305-438B-B385-1487220A9EE4}"/>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E305-438B-B385-1487220A9EE4}"/>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E305-438B-B385-1487220A9EE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 YES Responses'!$L$403:$R$403</c:f>
              <c:strCache>
                <c:ptCount val="7"/>
                <c:pt idx="0">
                  <c:v>Clients who are dealing with a health condition (e.g., cancer, in hospice care, etc.)</c:v>
                </c:pt>
                <c:pt idx="1">
                  <c:v>Victims of a natural disaster (e.g., flooding, fire, hurricane, etc.)</c:v>
                </c:pt>
                <c:pt idx="2">
                  <c:v>Military and/or veterans</c:v>
                </c:pt>
                <c:pt idx="3">
                  <c:v>Domestic violence survivors</c:v>
                </c:pt>
                <c:pt idx="4">
                  <c:v>Underserved clients who are experiencing a financial emergency</c:v>
                </c:pt>
                <c:pt idx="5">
                  <c:v>Underserved clients who simply have lower income/lower asset levels</c:v>
                </c:pt>
                <c:pt idx="6">
                  <c:v>Other (please specify)</c:v>
                </c:pt>
              </c:strCache>
            </c:strRef>
          </c:cat>
          <c:val>
            <c:numRef>
              <c:f>'Complete YES Responses'!$L$402:$R$402</c:f>
              <c:numCache>
                <c:formatCode>General</c:formatCode>
                <c:ptCount val="7"/>
                <c:pt idx="0">
                  <c:v>154</c:v>
                </c:pt>
                <c:pt idx="1">
                  <c:v>23</c:v>
                </c:pt>
                <c:pt idx="2">
                  <c:v>75</c:v>
                </c:pt>
                <c:pt idx="3">
                  <c:v>35</c:v>
                </c:pt>
                <c:pt idx="4">
                  <c:v>196</c:v>
                </c:pt>
                <c:pt idx="5">
                  <c:v>320</c:v>
                </c:pt>
                <c:pt idx="6">
                  <c:v>83</c:v>
                </c:pt>
              </c:numCache>
            </c:numRef>
          </c:val>
          <c:extLst>
            <c:ext xmlns:c16="http://schemas.microsoft.com/office/drawing/2014/chart" uri="{C3380CC4-5D6E-409C-BE32-E72D297353CC}">
              <c16:uniqueId val="{0000000E-E305-438B-B385-1487220A9EE4}"/>
            </c:ext>
          </c:extLst>
        </c:ser>
        <c:dLbls>
          <c:showLegendKey val="0"/>
          <c:showVal val="0"/>
          <c:showCatName val="0"/>
          <c:showSerName val="0"/>
          <c:showPercent val="0"/>
          <c:showBubbleSize val="0"/>
        </c:dLbls>
        <c:gapWidth val="100"/>
        <c:axId val="806934360"/>
        <c:axId val="806936328"/>
      </c:barChart>
      <c:catAx>
        <c:axId val="806934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06936328"/>
        <c:crosses val="autoZero"/>
        <c:auto val="1"/>
        <c:lblAlgn val="ctr"/>
        <c:lblOffset val="100"/>
        <c:noMultiLvlLbl val="0"/>
      </c:catAx>
      <c:valAx>
        <c:axId val="806936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06934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01564114440452"/>
          <c:y val="3.4256400699350431E-2"/>
          <c:w val="0.56462393558271284"/>
          <c:h val="0.8761575941560590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'7_Top Fin Goals'!$W$27:$W$39</c:f>
              <c:strCache>
                <c:ptCount val="13"/>
                <c:pt idx="0">
                  <c:v>Creating a budget (managing cash flow)</c:v>
                </c:pt>
                <c:pt idx="1">
                  <c:v>Building an emergency fund</c:v>
                </c:pt>
                <c:pt idx="2">
                  <c:v>Credit card debt management</c:v>
                </c:pt>
                <c:pt idx="3">
                  <c:v>Planning for retirement</c:v>
                </c:pt>
                <c:pt idx="4">
                  <c:v>Understanding public benefits (e.g., Medicaid, Social Security/disability, housing subsidies, SNAP, TANF, etc.)</c:v>
                </c:pt>
                <c:pt idx="5">
                  <c:v>Bill payments</c:v>
                </c:pt>
                <c:pt idx="6">
                  <c:v>Estate planning (e.g. wills, trusts, etc.)</c:v>
                </c:pt>
                <c:pt idx="7">
                  <c:v>Managing or repairing credit scores</c:v>
                </c:pt>
                <c:pt idx="8">
                  <c:v>Planning for a major purchase like a home or car</c:v>
                </c:pt>
                <c:pt idx="9">
                  <c:v>Protection planning (e.g. life, disability, LTC)</c:v>
                </c:pt>
                <c:pt idx="10">
                  <c:v>Student loan debt management</c:v>
                </c:pt>
                <c:pt idx="11">
                  <c:v>Other (please specify)</c:v>
                </c:pt>
                <c:pt idx="12">
                  <c:v>Managing taxes and tax refunds</c:v>
                </c:pt>
              </c:strCache>
            </c:strRef>
          </c:cat>
          <c:val>
            <c:numRef>
              <c:f>'7_Top Fin Goals'!$X$27:$X$39</c:f>
              <c:numCache>
                <c:formatCode>0%</c:formatCode>
                <c:ptCount val="13"/>
                <c:pt idx="0">
                  <c:v>0.7042606516290727</c:v>
                </c:pt>
                <c:pt idx="1">
                  <c:v>0.62907268170426067</c:v>
                </c:pt>
                <c:pt idx="2">
                  <c:v>0.51378446115288223</c:v>
                </c:pt>
                <c:pt idx="3">
                  <c:v>0.42857142857142855</c:v>
                </c:pt>
                <c:pt idx="4">
                  <c:v>0.25313283208020049</c:v>
                </c:pt>
                <c:pt idx="5">
                  <c:v>0.19548872180451127</c:v>
                </c:pt>
                <c:pt idx="6">
                  <c:v>0.19298245614035087</c:v>
                </c:pt>
                <c:pt idx="7">
                  <c:v>0.15288220551378445</c:v>
                </c:pt>
                <c:pt idx="8">
                  <c:v>0.14035087719298245</c:v>
                </c:pt>
                <c:pt idx="9">
                  <c:v>0.13533834586466165</c:v>
                </c:pt>
                <c:pt idx="10">
                  <c:v>0.12781954887218044</c:v>
                </c:pt>
                <c:pt idx="11">
                  <c:v>0.12531328320802004</c:v>
                </c:pt>
                <c:pt idx="12">
                  <c:v>0.12280701754385964</c:v>
                </c:pt>
              </c:numCache>
            </c:numRef>
          </c:val>
          <c:extLst>
            <c:ext xmlns:c16="http://schemas.microsoft.com/office/drawing/2014/chart" uri="{C3380CC4-5D6E-409C-BE32-E72D297353CC}">
              <c16:uniqueId val="{00000000-E1BB-4E20-9E1D-EE90E21B081B}"/>
            </c:ext>
          </c:extLst>
        </c:ser>
        <c:dLbls>
          <c:showLegendKey val="0"/>
          <c:showVal val="0"/>
          <c:showCatName val="0"/>
          <c:showSerName val="0"/>
          <c:showPercent val="0"/>
          <c:showBubbleSize val="0"/>
        </c:dLbls>
        <c:gapWidth val="182"/>
        <c:axId val="699898024"/>
        <c:axId val="699895728"/>
      </c:barChart>
      <c:catAx>
        <c:axId val="699898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99895728"/>
        <c:crosses val="autoZero"/>
        <c:auto val="1"/>
        <c:lblAlgn val="ctr"/>
        <c:lblOffset val="100"/>
        <c:noMultiLvlLbl val="0"/>
      </c:catAx>
      <c:valAx>
        <c:axId val="6998957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99898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'all-sourcing'!$H$443</c:f>
              <c:strCache>
                <c:ptCount val="1"/>
                <c:pt idx="0">
                  <c:v>1: Not a pain point for me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'all-sourcing'!$I$442:$N$442</c:f>
              <c:strCache>
                <c:ptCount val="6"/>
                <c:pt idx="0">
                  <c:v>Meeting Planning: Getting clients to show up for scheduled meetings</c:v>
                </c:pt>
                <c:pt idx="1">
                  <c:v>Meeting Planning: Accessing video or conference call technology</c:v>
                </c:pt>
                <c:pt idx="2">
                  <c:v>Meeting Planning: Having the background/experience to discuss the goals that are most important to my clients</c:v>
                </c:pt>
                <c:pt idx="3">
                  <c:v>Meeting Planning: Having effective tools/technology available to craft a plan and record action steps</c:v>
                </c:pt>
                <c:pt idx="4">
                  <c:v>Resource Referral: Helping clients find service providers/other financial professionals that can help them in the longer term</c:v>
                </c:pt>
                <c:pt idx="5">
                  <c:v>Resource Referral: Having access to public benefits information (e.g., Medicaid, Social Security/disability, housing subsidies, SNAP, TANF, etc.)</c:v>
                </c:pt>
              </c:strCache>
            </c:strRef>
          </c:cat>
          <c:val>
            <c:numRef>
              <c:f>'all-sourcing'!$I$443:$N$443</c:f>
              <c:numCache>
                <c:formatCode>0%</c:formatCode>
                <c:ptCount val="6"/>
                <c:pt idx="0">
                  <c:v>0.43187660668380462</c:v>
                </c:pt>
                <c:pt idx="1">
                  <c:v>0.54755784061696655</c:v>
                </c:pt>
                <c:pt idx="2">
                  <c:v>0.70179948586118257</c:v>
                </c:pt>
                <c:pt idx="3">
                  <c:v>0.6071428571428571</c:v>
                </c:pt>
                <c:pt idx="4">
                  <c:v>0.35038363171355497</c:v>
                </c:pt>
                <c:pt idx="5">
                  <c:v>0.2879177377892031</c:v>
                </c:pt>
              </c:numCache>
            </c:numRef>
          </c:val>
          <c:extLst>
            <c:ext xmlns:c16="http://schemas.microsoft.com/office/drawing/2014/chart" uri="{C3380CC4-5D6E-409C-BE32-E72D297353CC}">
              <c16:uniqueId val="{00000000-4AF9-4535-9110-0EFF437B5CA8}"/>
            </c:ext>
          </c:extLst>
        </c:ser>
        <c:ser>
          <c:idx val="1"/>
          <c:order val="1"/>
          <c:tx>
            <c:strRef>
              <c:f>'all-sourcing'!$H$444</c:f>
              <c:strCache>
                <c:ptCount val="1"/>
                <c:pt idx="0">
                  <c:v>2: This makes pro bono engagements a little more difficult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'all-sourcing'!$I$442:$N$442</c:f>
              <c:strCache>
                <c:ptCount val="6"/>
                <c:pt idx="0">
                  <c:v>Meeting Planning: Getting clients to show up for scheduled meetings</c:v>
                </c:pt>
                <c:pt idx="1">
                  <c:v>Meeting Planning: Accessing video or conference call technology</c:v>
                </c:pt>
                <c:pt idx="2">
                  <c:v>Meeting Planning: Having the background/experience to discuss the goals that are most important to my clients</c:v>
                </c:pt>
                <c:pt idx="3">
                  <c:v>Meeting Planning: Having effective tools/technology available to craft a plan and record action steps</c:v>
                </c:pt>
                <c:pt idx="4">
                  <c:v>Resource Referral: Helping clients find service providers/other financial professionals that can help them in the longer term</c:v>
                </c:pt>
                <c:pt idx="5">
                  <c:v>Resource Referral: Having access to public benefits information (e.g., Medicaid, Social Security/disability, housing subsidies, SNAP, TANF, etc.)</c:v>
                </c:pt>
              </c:strCache>
            </c:strRef>
          </c:cat>
          <c:val>
            <c:numRef>
              <c:f>'all-sourcing'!$I$444:$N$444</c:f>
              <c:numCache>
                <c:formatCode>0%</c:formatCode>
                <c:ptCount val="6"/>
                <c:pt idx="0">
                  <c:v>0.25192802056555269</c:v>
                </c:pt>
                <c:pt idx="1">
                  <c:v>0.15681233933161953</c:v>
                </c:pt>
                <c:pt idx="2">
                  <c:v>0.16452442159383032</c:v>
                </c:pt>
                <c:pt idx="3">
                  <c:v>0.17602040816326531</c:v>
                </c:pt>
                <c:pt idx="4">
                  <c:v>0.2813299232736573</c:v>
                </c:pt>
                <c:pt idx="5">
                  <c:v>0.27506426735218509</c:v>
                </c:pt>
              </c:numCache>
            </c:numRef>
          </c:val>
          <c:extLst>
            <c:ext xmlns:c16="http://schemas.microsoft.com/office/drawing/2014/chart" uri="{C3380CC4-5D6E-409C-BE32-E72D297353CC}">
              <c16:uniqueId val="{00000001-4AF9-4535-9110-0EFF437B5CA8}"/>
            </c:ext>
          </c:extLst>
        </c:ser>
        <c:ser>
          <c:idx val="2"/>
          <c:order val="2"/>
          <c:tx>
            <c:strRef>
              <c:f>'all-sourcing'!$H$445</c:f>
              <c:strCache>
                <c:ptCount val="1"/>
                <c:pt idx="0">
                  <c:v>3: This makes pro bono engagements more difficult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'all-sourcing'!$I$442:$N$442</c:f>
              <c:strCache>
                <c:ptCount val="6"/>
                <c:pt idx="0">
                  <c:v>Meeting Planning: Getting clients to show up for scheduled meetings</c:v>
                </c:pt>
                <c:pt idx="1">
                  <c:v>Meeting Planning: Accessing video or conference call technology</c:v>
                </c:pt>
                <c:pt idx="2">
                  <c:v>Meeting Planning: Having the background/experience to discuss the goals that are most important to my clients</c:v>
                </c:pt>
                <c:pt idx="3">
                  <c:v>Meeting Planning: Having effective tools/technology available to craft a plan and record action steps</c:v>
                </c:pt>
                <c:pt idx="4">
                  <c:v>Resource Referral: Helping clients find service providers/other financial professionals that can help them in the longer term</c:v>
                </c:pt>
                <c:pt idx="5">
                  <c:v>Resource Referral: Having access to public benefits information (e.g., Medicaid, Social Security/disability, housing subsidies, SNAP, TANF, etc.)</c:v>
                </c:pt>
              </c:strCache>
            </c:strRef>
          </c:cat>
          <c:val>
            <c:numRef>
              <c:f>'all-sourcing'!$I$445:$N$445</c:f>
              <c:numCache>
                <c:formatCode>0%</c:formatCode>
                <c:ptCount val="6"/>
                <c:pt idx="0">
                  <c:v>0.15167095115681234</c:v>
                </c:pt>
                <c:pt idx="1">
                  <c:v>6.4267352185089971E-2</c:v>
                </c:pt>
                <c:pt idx="2">
                  <c:v>5.6555269922879174E-2</c:v>
                </c:pt>
                <c:pt idx="3">
                  <c:v>5.6122448979591837E-2</c:v>
                </c:pt>
                <c:pt idx="4">
                  <c:v>0.18925831202046037</c:v>
                </c:pt>
                <c:pt idx="5">
                  <c:v>0.2236503856041131</c:v>
                </c:pt>
              </c:numCache>
            </c:numRef>
          </c:val>
          <c:extLst>
            <c:ext xmlns:c16="http://schemas.microsoft.com/office/drawing/2014/chart" uri="{C3380CC4-5D6E-409C-BE32-E72D297353CC}">
              <c16:uniqueId val="{00000002-4AF9-4535-9110-0EFF437B5CA8}"/>
            </c:ext>
          </c:extLst>
        </c:ser>
        <c:ser>
          <c:idx val="3"/>
          <c:order val="3"/>
          <c:tx>
            <c:strRef>
              <c:f>'all-sourcing'!$H$446</c:f>
              <c:strCache>
                <c:ptCount val="1"/>
                <c:pt idx="0">
                  <c:v>4: This is a major pain point for me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'all-sourcing'!$I$442:$N$442</c:f>
              <c:strCache>
                <c:ptCount val="6"/>
                <c:pt idx="0">
                  <c:v>Meeting Planning: Getting clients to show up for scheduled meetings</c:v>
                </c:pt>
                <c:pt idx="1">
                  <c:v>Meeting Planning: Accessing video or conference call technology</c:v>
                </c:pt>
                <c:pt idx="2">
                  <c:v>Meeting Planning: Having the background/experience to discuss the goals that are most important to my clients</c:v>
                </c:pt>
                <c:pt idx="3">
                  <c:v>Meeting Planning: Having effective tools/technology available to craft a plan and record action steps</c:v>
                </c:pt>
                <c:pt idx="4">
                  <c:v>Resource Referral: Helping clients find service providers/other financial professionals that can help them in the longer term</c:v>
                </c:pt>
                <c:pt idx="5">
                  <c:v>Resource Referral: Having access to public benefits information (e.g., Medicaid, Social Security/disability, housing subsidies, SNAP, TANF, etc.)</c:v>
                </c:pt>
              </c:strCache>
            </c:strRef>
          </c:cat>
          <c:val>
            <c:numRef>
              <c:f>'all-sourcing'!$I$446:$N$446</c:f>
              <c:numCache>
                <c:formatCode>0%</c:formatCode>
                <c:ptCount val="6"/>
                <c:pt idx="0">
                  <c:v>7.9691516709511565E-2</c:v>
                </c:pt>
                <c:pt idx="1">
                  <c:v>2.056555269922879E-2</c:v>
                </c:pt>
                <c:pt idx="2">
                  <c:v>1.7994858611825194E-2</c:v>
                </c:pt>
                <c:pt idx="3">
                  <c:v>4.0816326530612242E-2</c:v>
                </c:pt>
                <c:pt idx="4">
                  <c:v>0.10741687979539642</c:v>
                </c:pt>
                <c:pt idx="5">
                  <c:v>0.12596401028277635</c:v>
                </c:pt>
              </c:numCache>
            </c:numRef>
          </c:val>
          <c:extLst>
            <c:ext xmlns:c16="http://schemas.microsoft.com/office/drawing/2014/chart" uri="{C3380CC4-5D6E-409C-BE32-E72D297353CC}">
              <c16:uniqueId val="{00000003-4AF9-4535-9110-0EFF437B5CA8}"/>
            </c:ext>
          </c:extLst>
        </c:ser>
        <c:ser>
          <c:idx val="4"/>
          <c:order val="4"/>
          <c:tx>
            <c:strRef>
              <c:f>'all-sourcing'!$H$447</c:f>
              <c:strCache>
                <c:ptCount val="1"/>
                <c:pt idx="0">
                  <c:v>N/A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'all-sourcing'!$I$442:$N$442</c:f>
              <c:strCache>
                <c:ptCount val="6"/>
                <c:pt idx="0">
                  <c:v>Meeting Planning: Getting clients to show up for scheduled meetings</c:v>
                </c:pt>
                <c:pt idx="1">
                  <c:v>Meeting Planning: Accessing video or conference call technology</c:v>
                </c:pt>
                <c:pt idx="2">
                  <c:v>Meeting Planning: Having the background/experience to discuss the goals that are most important to my clients</c:v>
                </c:pt>
                <c:pt idx="3">
                  <c:v>Meeting Planning: Having effective tools/technology available to craft a plan and record action steps</c:v>
                </c:pt>
                <c:pt idx="4">
                  <c:v>Resource Referral: Helping clients find service providers/other financial professionals that can help them in the longer term</c:v>
                </c:pt>
                <c:pt idx="5">
                  <c:v>Resource Referral: Having access to public benefits information (e.g., Medicaid, Social Security/disability, housing subsidies, SNAP, TANF, etc.)</c:v>
                </c:pt>
              </c:strCache>
            </c:strRef>
          </c:cat>
          <c:val>
            <c:numRef>
              <c:f>'all-sourcing'!$I$447:$N$447</c:f>
              <c:numCache>
                <c:formatCode>0%</c:formatCode>
                <c:ptCount val="6"/>
                <c:pt idx="0">
                  <c:v>8.4832904884318772E-2</c:v>
                </c:pt>
                <c:pt idx="1">
                  <c:v>0.21079691516709512</c:v>
                </c:pt>
                <c:pt idx="2">
                  <c:v>5.9125964010282778E-2</c:v>
                </c:pt>
                <c:pt idx="3">
                  <c:v>0.11989795918367346</c:v>
                </c:pt>
                <c:pt idx="4">
                  <c:v>7.1611253196930943E-2</c:v>
                </c:pt>
                <c:pt idx="5">
                  <c:v>8.7403598971722368E-2</c:v>
                </c:pt>
              </c:numCache>
            </c:numRef>
          </c:val>
          <c:extLst>
            <c:ext xmlns:c16="http://schemas.microsoft.com/office/drawing/2014/chart" uri="{C3380CC4-5D6E-409C-BE32-E72D297353CC}">
              <c16:uniqueId val="{00000004-4AF9-4535-9110-0EFF437B5CA8}"/>
            </c:ext>
          </c:extLst>
        </c:ser>
        <c:dLbls>
          <c:showLegendKey val="0"/>
          <c:showVal val="0"/>
          <c:showCatName val="0"/>
          <c:showSerName val="0"/>
          <c:showPercent val="0"/>
          <c:showBubbleSize val="0"/>
        </c:dLbls>
        <c:gapWidth val="150"/>
        <c:overlap val="100"/>
        <c:axId val="1082692584"/>
        <c:axId val="1082698488"/>
      </c:barChart>
      <c:catAx>
        <c:axId val="1082692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200" b="1" i="0" u="none" strike="noStrike" kern="1200" baseline="0">
                <a:solidFill>
                  <a:schemeClr val="tx1">
                    <a:lumMod val="65000"/>
                    <a:lumOff val="35000"/>
                  </a:schemeClr>
                </a:solidFill>
                <a:latin typeface="+mn-lt"/>
                <a:ea typeface="+mn-ea"/>
                <a:cs typeface="+mn-cs"/>
              </a:defRPr>
            </a:pPr>
            <a:endParaRPr lang="en-US"/>
          </a:p>
        </c:txPr>
        <c:crossAx val="1082698488"/>
        <c:crosses val="autoZero"/>
        <c:auto val="1"/>
        <c:lblAlgn val="ctr"/>
        <c:lblOffset val="100"/>
        <c:noMultiLvlLbl val="0"/>
      </c:catAx>
      <c:valAx>
        <c:axId val="10826984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82692584"/>
        <c:crosses val="autoZero"/>
        <c:crossBetween val="between"/>
      </c:valAx>
      <c:spPr>
        <a:noFill/>
        <a:ln>
          <a:noFill/>
        </a:ln>
        <a:effectLst/>
      </c:spPr>
    </c:plotArea>
    <c:legend>
      <c:legendPos val="b"/>
      <c:layout>
        <c:manualLayout>
          <c:xMode val="edge"/>
          <c:yMode val="edge"/>
          <c:x val="3.3532716305198683E-2"/>
          <c:y val="0.79656012278126254"/>
          <c:w val="0.94463039847291808"/>
          <c:h val="0.1525924195916188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i="0" baseline="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'all-sourcing'!$H$436</c:f>
              <c:strCache>
                <c:ptCount val="1"/>
                <c:pt idx="0">
                  <c:v>1: Not a pain point for me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'all-sourcing'!$I$435:$L$435</c:f>
              <c:strCache>
                <c:ptCount val="4"/>
                <c:pt idx="0">
                  <c:v>Administrative: Coordinating with Program Administrator and/or client to schedule a meeting</c:v>
                </c:pt>
                <c:pt idx="1">
                  <c:v>Administrative: Signing off on the financial planning engagement forms with client</c:v>
                </c:pt>
                <c:pt idx="2">
                  <c:v>Administrative: Providing updates to the Nonprofit on progress with client</c:v>
                </c:pt>
                <c:pt idx="3">
                  <c:v>Data Collection: Obtaining important information on client goals and financial profile ahead of meeting</c:v>
                </c:pt>
              </c:strCache>
            </c:strRef>
          </c:cat>
          <c:val>
            <c:numRef>
              <c:f>'all-sourcing'!$I$436:$L$436</c:f>
              <c:numCache>
                <c:formatCode>0%</c:formatCode>
                <c:ptCount val="4"/>
                <c:pt idx="0">
                  <c:v>0.51156812339331614</c:v>
                </c:pt>
                <c:pt idx="1">
                  <c:v>0.4473007712082262</c:v>
                </c:pt>
                <c:pt idx="2">
                  <c:v>0.36787564766839376</c:v>
                </c:pt>
                <c:pt idx="3">
                  <c:v>0.33846153846153848</c:v>
                </c:pt>
              </c:numCache>
            </c:numRef>
          </c:val>
          <c:extLst>
            <c:ext xmlns:c16="http://schemas.microsoft.com/office/drawing/2014/chart" uri="{C3380CC4-5D6E-409C-BE32-E72D297353CC}">
              <c16:uniqueId val="{00000000-E0E6-48A9-B3C9-32B9C042BC08}"/>
            </c:ext>
          </c:extLst>
        </c:ser>
        <c:ser>
          <c:idx val="1"/>
          <c:order val="1"/>
          <c:tx>
            <c:strRef>
              <c:f>'all-sourcing'!$H$437</c:f>
              <c:strCache>
                <c:ptCount val="1"/>
                <c:pt idx="0">
                  <c:v>2: This makes pro bono engagements a little more difficult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'all-sourcing'!$I$435:$L$435</c:f>
              <c:strCache>
                <c:ptCount val="4"/>
                <c:pt idx="0">
                  <c:v>Administrative: Coordinating with Program Administrator and/or client to schedule a meeting</c:v>
                </c:pt>
                <c:pt idx="1">
                  <c:v>Administrative: Signing off on the financial planning engagement forms with client</c:v>
                </c:pt>
                <c:pt idx="2">
                  <c:v>Administrative: Providing updates to the Nonprofit on progress with client</c:v>
                </c:pt>
                <c:pt idx="3">
                  <c:v>Data Collection: Obtaining important information on client goals and financial profile ahead of meeting</c:v>
                </c:pt>
              </c:strCache>
            </c:strRef>
          </c:cat>
          <c:val>
            <c:numRef>
              <c:f>'all-sourcing'!$I$437:$L$437</c:f>
              <c:numCache>
                <c:formatCode>0%</c:formatCode>
                <c:ptCount val="4"/>
                <c:pt idx="0">
                  <c:v>0.21593830334190231</c:v>
                </c:pt>
                <c:pt idx="1">
                  <c:v>0.13110539845758354</c:v>
                </c:pt>
                <c:pt idx="2">
                  <c:v>0.12694300518134716</c:v>
                </c:pt>
                <c:pt idx="3">
                  <c:v>0.31025641025641026</c:v>
                </c:pt>
              </c:numCache>
            </c:numRef>
          </c:val>
          <c:extLst>
            <c:ext xmlns:c16="http://schemas.microsoft.com/office/drawing/2014/chart" uri="{C3380CC4-5D6E-409C-BE32-E72D297353CC}">
              <c16:uniqueId val="{00000001-E0E6-48A9-B3C9-32B9C042BC08}"/>
            </c:ext>
          </c:extLst>
        </c:ser>
        <c:ser>
          <c:idx val="2"/>
          <c:order val="2"/>
          <c:tx>
            <c:strRef>
              <c:f>'all-sourcing'!$H$438</c:f>
              <c:strCache>
                <c:ptCount val="1"/>
                <c:pt idx="0">
                  <c:v>3: This makes pro bono engagements more difficult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'all-sourcing'!$I$435:$L$435</c:f>
              <c:strCache>
                <c:ptCount val="4"/>
                <c:pt idx="0">
                  <c:v>Administrative: Coordinating with Program Administrator and/or client to schedule a meeting</c:v>
                </c:pt>
                <c:pt idx="1">
                  <c:v>Administrative: Signing off on the financial planning engagement forms with client</c:v>
                </c:pt>
                <c:pt idx="2">
                  <c:v>Administrative: Providing updates to the Nonprofit on progress with client</c:v>
                </c:pt>
                <c:pt idx="3">
                  <c:v>Data Collection: Obtaining important information on client goals and financial profile ahead of meeting</c:v>
                </c:pt>
              </c:strCache>
            </c:strRef>
          </c:cat>
          <c:val>
            <c:numRef>
              <c:f>'all-sourcing'!$I$438:$L$438</c:f>
              <c:numCache>
                <c:formatCode>0%</c:formatCode>
                <c:ptCount val="4"/>
                <c:pt idx="0">
                  <c:v>7.7120822622107968E-2</c:v>
                </c:pt>
                <c:pt idx="1">
                  <c:v>9.5115681233933158E-2</c:v>
                </c:pt>
                <c:pt idx="2">
                  <c:v>5.4404145077720206E-2</c:v>
                </c:pt>
                <c:pt idx="3">
                  <c:v>0.18717948717948718</c:v>
                </c:pt>
              </c:numCache>
            </c:numRef>
          </c:val>
          <c:extLst>
            <c:ext xmlns:c16="http://schemas.microsoft.com/office/drawing/2014/chart" uri="{C3380CC4-5D6E-409C-BE32-E72D297353CC}">
              <c16:uniqueId val="{00000002-E0E6-48A9-B3C9-32B9C042BC08}"/>
            </c:ext>
          </c:extLst>
        </c:ser>
        <c:ser>
          <c:idx val="3"/>
          <c:order val="3"/>
          <c:tx>
            <c:strRef>
              <c:f>'all-sourcing'!$H$439</c:f>
              <c:strCache>
                <c:ptCount val="1"/>
                <c:pt idx="0">
                  <c:v>4: This is a major pain point for me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'all-sourcing'!$I$435:$L$435</c:f>
              <c:strCache>
                <c:ptCount val="4"/>
                <c:pt idx="0">
                  <c:v>Administrative: Coordinating with Program Administrator and/or client to schedule a meeting</c:v>
                </c:pt>
                <c:pt idx="1">
                  <c:v>Administrative: Signing off on the financial planning engagement forms with client</c:v>
                </c:pt>
                <c:pt idx="2">
                  <c:v>Administrative: Providing updates to the Nonprofit on progress with client</c:v>
                </c:pt>
                <c:pt idx="3">
                  <c:v>Data Collection: Obtaining important information on client goals and financial profile ahead of meeting</c:v>
                </c:pt>
              </c:strCache>
            </c:strRef>
          </c:cat>
          <c:val>
            <c:numRef>
              <c:f>'all-sourcing'!$I$439:$L$439</c:f>
              <c:numCache>
                <c:formatCode>0%</c:formatCode>
                <c:ptCount val="4"/>
                <c:pt idx="0">
                  <c:v>4.1131105398457581E-2</c:v>
                </c:pt>
                <c:pt idx="1">
                  <c:v>3.3419023136246784E-2</c:v>
                </c:pt>
                <c:pt idx="2">
                  <c:v>2.3316062176165803E-2</c:v>
                </c:pt>
                <c:pt idx="3">
                  <c:v>7.6923076923076927E-2</c:v>
                </c:pt>
              </c:numCache>
            </c:numRef>
          </c:val>
          <c:extLst>
            <c:ext xmlns:c16="http://schemas.microsoft.com/office/drawing/2014/chart" uri="{C3380CC4-5D6E-409C-BE32-E72D297353CC}">
              <c16:uniqueId val="{00000003-E0E6-48A9-B3C9-32B9C042BC08}"/>
            </c:ext>
          </c:extLst>
        </c:ser>
        <c:ser>
          <c:idx val="4"/>
          <c:order val="4"/>
          <c:tx>
            <c:strRef>
              <c:f>'all-sourcing'!$H$440</c:f>
              <c:strCache>
                <c:ptCount val="1"/>
                <c:pt idx="0">
                  <c:v>N/A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'all-sourcing'!$I$435:$L$435</c:f>
              <c:strCache>
                <c:ptCount val="4"/>
                <c:pt idx="0">
                  <c:v>Administrative: Coordinating with Program Administrator and/or client to schedule a meeting</c:v>
                </c:pt>
                <c:pt idx="1">
                  <c:v>Administrative: Signing off on the financial planning engagement forms with client</c:v>
                </c:pt>
                <c:pt idx="2">
                  <c:v>Administrative: Providing updates to the Nonprofit on progress with client</c:v>
                </c:pt>
                <c:pt idx="3">
                  <c:v>Data Collection: Obtaining important information on client goals and financial profile ahead of meeting</c:v>
                </c:pt>
              </c:strCache>
            </c:strRef>
          </c:cat>
          <c:val>
            <c:numRef>
              <c:f>'all-sourcing'!$I$440:$L$440</c:f>
              <c:numCache>
                <c:formatCode>0%</c:formatCode>
                <c:ptCount val="4"/>
                <c:pt idx="0">
                  <c:v>0.15424164524421594</c:v>
                </c:pt>
                <c:pt idx="1">
                  <c:v>0.29305912596401029</c:v>
                </c:pt>
                <c:pt idx="2">
                  <c:v>0.42746113989637308</c:v>
                </c:pt>
                <c:pt idx="3">
                  <c:v>8.7179487179487175E-2</c:v>
                </c:pt>
              </c:numCache>
            </c:numRef>
          </c:val>
          <c:extLst>
            <c:ext xmlns:c16="http://schemas.microsoft.com/office/drawing/2014/chart" uri="{C3380CC4-5D6E-409C-BE32-E72D297353CC}">
              <c16:uniqueId val="{00000004-E0E6-48A9-B3C9-32B9C042BC08}"/>
            </c:ext>
          </c:extLst>
        </c:ser>
        <c:dLbls>
          <c:showLegendKey val="0"/>
          <c:showVal val="0"/>
          <c:showCatName val="0"/>
          <c:showSerName val="0"/>
          <c:showPercent val="0"/>
          <c:showBubbleSize val="0"/>
        </c:dLbls>
        <c:gapWidth val="150"/>
        <c:overlap val="100"/>
        <c:axId val="966438296"/>
        <c:axId val="966440264"/>
      </c:barChart>
      <c:catAx>
        <c:axId val="966438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66440264"/>
        <c:crosses val="autoZero"/>
        <c:auto val="1"/>
        <c:lblAlgn val="ctr"/>
        <c:lblOffset val="100"/>
        <c:noMultiLvlLbl val="0"/>
      </c:catAx>
      <c:valAx>
        <c:axId val="9664402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66438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i="0" baseline="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'9_Tools Used'!$N$29:$N$41</c:f>
              <c:strCache>
                <c:ptCount val="13"/>
                <c:pt idx="0">
                  <c:v>Paper and pen (e.g., worksheets, etc.)</c:v>
                </c:pt>
                <c:pt idx="1">
                  <c:v>Telephone calls with pro bono client</c:v>
                </c:pt>
                <c:pt idx="2">
                  <c:v>Emailing with pro bono client</c:v>
                </c:pt>
                <c:pt idx="3">
                  <c:v>Microsoft Excel (e.g., spreadsheets)</c:v>
                </c:pt>
                <c:pt idx="4">
                  <c:v>Online videoconferencing (e.g., Zoom, GoToMeeting)</c:v>
                </c:pt>
                <c:pt idx="5">
                  <c:v>Online financial calculators (e.g., Vertex42)</c:v>
                </c:pt>
                <c:pt idx="6">
                  <c:v>Digital scheduling tools (e.g., Calendly, Appointments Plus)</c:v>
                </c:pt>
                <c:pt idx="7">
                  <c:v>Texting with pro bono client</c:v>
                </c:pt>
                <c:pt idx="8">
                  <c:v>Secure sharing of financial documents (e.g., sending encrypted info)</c:v>
                </c:pt>
                <c:pt idx="9">
                  <c:v>Remote document signing (e.g., Docusign, etc.)</c:v>
                </c:pt>
                <c:pt idx="10">
                  <c:v>Personal finance digital apps (e.g., Mint.com, YouNeedABudget.com)</c:v>
                </c:pt>
                <c:pt idx="11">
                  <c:v>Google Docs or Sheets</c:v>
                </c:pt>
                <c:pt idx="12">
                  <c:v>Other (please specify)</c:v>
                </c:pt>
              </c:strCache>
            </c:strRef>
          </c:cat>
          <c:val>
            <c:numRef>
              <c:f>'9_Tools Used'!$O$29:$O$41</c:f>
              <c:numCache>
                <c:formatCode>0%</c:formatCode>
                <c:ptCount val="13"/>
                <c:pt idx="0">
                  <c:v>0.8621553884711779</c:v>
                </c:pt>
                <c:pt idx="1">
                  <c:v>0.79197994987468667</c:v>
                </c:pt>
                <c:pt idx="2">
                  <c:v>0.7192982456140351</c:v>
                </c:pt>
                <c:pt idx="3">
                  <c:v>0.47619047619047616</c:v>
                </c:pt>
                <c:pt idx="4">
                  <c:v>0.47368421052631576</c:v>
                </c:pt>
                <c:pt idx="5">
                  <c:v>0.36090225563909772</c:v>
                </c:pt>
                <c:pt idx="6">
                  <c:v>0.25563909774436089</c:v>
                </c:pt>
                <c:pt idx="7">
                  <c:v>0.25062656641604009</c:v>
                </c:pt>
                <c:pt idx="8">
                  <c:v>0.24310776942355888</c:v>
                </c:pt>
                <c:pt idx="9">
                  <c:v>0.17794486215538846</c:v>
                </c:pt>
                <c:pt idx="10">
                  <c:v>0.15789473684210525</c:v>
                </c:pt>
                <c:pt idx="11">
                  <c:v>0.11278195488721804</c:v>
                </c:pt>
                <c:pt idx="12">
                  <c:v>5.2631578947368418E-2</c:v>
                </c:pt>
              </c:numCache>
            </c:numRef>
          </c:val>
          <c:extLst>
            <c:ext xmlns:c16="http://schemas.microsoft.com/office/drawing/2014/chart" uri="{C3380CC4-5D6E-409C-BE32-E72D297353CC}">
              <c16:uniqueId val="{00000000-3115-4169-8087-6E9B2D5D58C4}"/>
            </c:ext>
          </c:extLst>
        </c:ser>
        <c:dLbls>
          <c:showLegendKey val="0"/>
          <c:showVal val="0"/>
          <c:showCatName val="0"/>
          <c:showSerName val="0"/>
          <c:showPercent val="0"/>
          <c:showBubbleSize val="0"/>
        </c:dLbls>
        <c:gapWidth val="182"/>
        <c:axId val="691590688"/>
        <c:axId val="691591016"/>
      </c:barChart>
      <c:catAx>
        <c:axId val="691590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91591016"/>
        <c:crosses val="autoZero"/>
        <c:auto val="1"/>
        <c:lblAlgn val="ctr"/>
        <c:lblOffset val="100"/>
        <c:noMultiLvlLbl val="0"/>
      </c:catAx>
      <c:valAx>
        <c:axId val="6915910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9159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5EEEF71-DEDB-44E5-B025-8B17BCD01B6C}" type="datetimeFigureOut">
              <a:rPr lang="en-US" smtClean="0"/>
              <a:t>10/28/2021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2494DD4-85B6-4971-93C0-4D767FE2F820}" type="slidenum">
              <a:rPr lang="en-US" smtClean="0"/>
              <a:t>‹#›</a:t>
            </a:fld>
            <a:endParaRPr lang="en-US"/>
          </a:p>
        </p:txBody>
      </p:sp>
    </p:spTree>
    <p:extLst>
      <p:ext uri="{BB962C8B-B14F-4D97-AF65-F5344CB8AC3E}">
        <p14:creationId xmlns:p14="http://schemas.microsoft.com/office/powerpoint/2010/main" val="170028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a:t>
            </a:fld>
            <a:endParaRPr lang="en-US" dirty="0"/>
          </a:p>
        </p:txBody>
      </p:sp>
    </p:spTree>
    <p:extLst>
      <p:ext uri="{BB962C8B-B14F-4D97-AF65-F5344CB8AC3E}">
        <p14:creationId xmlns:p14="http://schemas.microsoft.com/office/powerpoint/2010/main" val="366246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1150938"/>
            <a:ext cx="4140200" cy="3105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044-1240-4B40-B83F-755AA6E6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76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1150938"/>
            <a:ext cx="4140200" cy="3105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044-1240-4B40-B83F-755AA6E6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38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1150938"/>
            <a:ext cx="4140200" cy="3105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044-1240-4B40-B83F-755AA6E6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100"/>
              </a:spcBef>
              <a:buFont typeface="Arial" panose="020B0604020202020204" pitchFamily="34" charset="0"/>
              <a:buChar char="•"/>
            </a:pPr>
            <a:endParaRPr lang="en-US" sz="1600" spc="-50" dirty="0">
              <a:solidFill>
                <a:srgbClr val="1B154B"/>
              </a:solidFill>
              <a:latin typeface="Gill Sans M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044-1240-4B40-B83F-755AA6E668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4508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044-1240-4B40-B83F-755AA6E668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754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16</a:t>
            </a:fld>
            <a:endParaRPr lang="en-US" dirty="0"/>
          </a:p>
        </p:txBody>
      </p:sp>
    </p:spTree>
    <p:extLst>
      <p:ext uri="{BB962C8B-B14F-4D97-AF65-F5344CB8AC3E}">
        <p14:creationId xmlns:p14="http://schemas.microsoft.com/office/powerpoint/2010/main" val="508348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17</a:t>
            </a:fld>
            <a:endParaRPr lang="en-US"/>
          </a:p>
        </p:txBody>
      </p:sp>
    </p:spTree>
    <p:extLst>
      <p:ext uri="{BB962C8B-B14F-4D97-AF65-F5344CB8AC3E}">
        <p14:creationId xmlns:p14="http://schemas.microsoft.com/office/powerpoint/2010/main" val="3150239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18</a:t>
            </a:fld>
            <a:endParaRPr lang="en-US"/>
          </a:p>
        </p:txBody>
      </p:sp>
    </p:spTree>
    <p:extLst>
      <p:ext uri="{BB962C8B-B14F-4D97-AF65-F5344CB8AC3E}">
        <p14:creationId xmlns:p14="http://schemas.microsoft.com/office/powerpoint/2010/main" val="729143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19</a:t>
            </a:fld>
            <a:endParaRPr lang="en-US"/>
          </a:p>
        </p:txBody>
      </p:sp>
    </p:spTree>
    <p:extLst>
      <p:ext uri="{BB962C8B-B14F-4D97-AF65-F5344CB8AC3E}">
        <p14:creationId xmlns:p14="http://schemas.microsoft.com/office/powerpoint/2010/main" val="241736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20</a:t>
            </a:fld>
            <a:endParaRPr lang="en-US"/>
          </a:p>
        </p:txBody>
      </p:sp>
    </p:spTree>
    <p:extLst>
      <p:ext uri="{BB962C8B-B14F-4D97-AF65-F5344CB8AC3E}">
        <p14:creationId xmlns:p14="http://schemas.microsoft.com/office/powerpoint/2010/main" val="315473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3</a:t>
            </a:fld>
            <a:endParaRPr lang="en-US" dirty="0"/>
          </a:p>
        </p:txBody>
      </p:sp>
    </p:spTree>
    <p:extLst>
      <p:ext uri="{BB962C8B-B14F-4D97-AF65-F5344CB8AC3E}">
        <p14:creationId xmlns:p14="http://schemas.microsoft.com/office/powerpoint/2010/main" val="2362360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21</a:t>
            </a:fld>
            <a:endParaRPr lang="en-US"/>
          </a:p>
        </p:txBody>
      </p:sp>
    </p:spTree>
    <p:extLst>
      <p:ext uri="{BB962C8B-B14F-4D97-AF65-F5344CB8AC3E}">
        <p14:creationId xmlns:p14="http://schemas.microsoft.com/office/powerpoint/2010/main" val="3276985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22</a:t>
            </a:fld>
            <a:endParaRPr lang="en-US"/>
          </a:p>
        </p:txBody>
      </p:sp>
    </p:spTree>
    <p:extLst>
      <p:ext uri="{BB962C8B-B14F-4D97-AF65-F5344CB8AC3E}">
        <p14:creationId xmlns:p14="http://schemas.microsoft.com/office/powerpoint/2010/main" val="3124556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23</a:t>
            </a:fld>
            <a:endParaRPr lang="en-US"/>
          </a:p>
        </p:txBody>
      </p:sp>
    </p:spTree>
    <p:extLst>
      <p:ext uri="{BB962C8B-B14F-4D97-AF65-F5344CB8AC3E}">
        <p14:creationId xmlns:p14="http://schemas.microsoft.com/office/powerpoint/2010/main" val="2535073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24</a:t>
            </a:fld>
            <a:endParaRPr lang="en-US"/>
          </a:p>
        </p:txBody>
      </p:sp>
    </p:spTree>
    <p:extLst>
      <p:ext uri="{BB962C8B-B14F-4D97-AF65-F5344CB8AC3E}">
        <p14:creationId xmlns:p14="http://schemas.microsoft.com/office/powerpoint/2010/main" val="2213252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25</a:t>
            </a:fld>
            <a:endParaRPr lang="en-US"/>
          </a:p>
        </p:txBody>
      </p:sp>
    </p:spTree>
    <p:extLst>
      <p:ext uri="{BB962C8B-B14F-4D97-AF65-F5344CB8AC3E}">
        <p14:creationId xmlns:p14="http://schemas.microsoft.com/office/powerpoint/2010/main" val="1341655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26</a:t>
            </a:fld>
            <a:endParaRPr lang="en-US"/>
          </a:p>
        </p:txBody>
      </p:sp>
    </p:spTree>
    <p:extLst>
      <p:ext uri="{BB962C8B-B14F-4D97-AF65-F5344CB8AC3E}">
        <p14:creationId xmlns:p14="http://schemas.microsoft.com/office/powerpoint/2010/main" val="1266997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27</a:t>
            </a:fld>
            <a:endParaRPr lang="en-US"/>
          </a:p>
        </p:txBody>
      </p:sp>
    </p:spTree>
    <p:extLst>
      <p:ext uri="{BB962C8B-B14F-4D97-AF65-F5344CB8AC3E}">
        <p14:creationId xmlns:p14="http://schemas.microsoft.com/office/powerpoint/2010/main" val="640686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28</a:t>
            </a:fld>
            <a:endParaRPr lang="en-US"/>
          </a:p>
        </p:txBody>
      </p:sp>
    </p:spTree>
    <p:extLst>
      <p:ext uri="{BB962C8B-B14F-4D97-AF65-F5344CB8AC3E}">
        <p14:creationId xmlns:p14="http://schemas.microsoft.com/office/powerpoint/2010/main" val="1482223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29</a:t>
            </a:fld>
            <a:endParaRPr lang="en-US"/>
          </a:p>
        </p:txBody>
      </p:sp>
    </p:spTree>
    <p:extLst>
      <p:ext uri="{BB962C8B-B14F-4D97-AF65-F5344CB8AC3E}">
        <p14:creationId xmlns:p14="http://schemas.microsoft.com/office/powerpoint/2010/main" val="3961458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30</a:t>
            </a:fld>
            <a:endParaRPr lang="en-US"/>
          </a:p>
        </p:txBody>
      </p:sp>
    </p:spTree>
    <p:extLst>
      <p:ext uri="{BB962C8B-B14F-4D97-AF65-F5344CB8AC3E}">
        <p14:creationId xmlns:p14="http://schemas.microsoft.com/office/powerpoint/2010/main" val="267302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4</a:t>
            </a:fld>
            <a:endParaRPr lang="en-US" dirty="0"/>
          </a:p>
        </p:txBody>
      </p:sp>
    </p:spTree>
    <p:extLst>
      <p:ext uri="{BB962C8B-B14F-4D97-AF65-F5344CB8AC3E}">
        <p14:creationId xmlns:p14="http://schemas.microsoft.com/office/powerpoint/2010/main" val="1948595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31</a:t>
            </a:fld>
            <a:endParaRPr lang="en-US"/>
          </a:p>
        </p:txBody>
      </p:sp>
    </p:spTree>
    <p:extLst>
      <p:ext uri="{BB962C8B-B14F-4D97-AF65-F5344CB8AC3E}">
        <p14:creationId xmlns:p14="http://schemas.microsoft.com/office/powerpoint/2010/main" val="203999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32</a:t>
            </a:fld>
            <a:endParaRPr lang="en-US"/>
          </a:p>
        </p:txBody>
      </p:sp>
    </p:spTree>
    <p:extLst>
      <p:ext uri="{BB962C8B-B14F-4D97-AF65-F5344CB8AC3E}">
        <p14:creationId xmlns:p14="http://schemas.microsoft.com/office/powerpoint/2010/main" val="3345451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33</a:t>
            </a:fld>
            <a:endParaRPr lang="en-US"/>
          </a:p>
        </p:txBody>
      </p:sp>
    </p:spTree>
    <p:extLst>
      <p:ext uri="{BB962C8B-B14F-4D97-AF65-F5344CB8AC3E}">
        <p14:creationId xmlns:p14="http://schemas.microsoft.com/office/powerpoint/2010/main" val="2102149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1150938"/>
            <a:ext cx="4140200" cy="310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044-1240-4B40-B83F-755AA6E6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13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5</a:t>
            </a:fld>
            <a:endParaRPr lang="en-US" dirty="0"/>
          </a:p>
        </p:txBody>
      </p:sp>
    </p:spTree>
    <p:extLst>
      <p:ext uri="{BB962C8B-B14F-4D97-AF65-F5344CB8AC3E}">
        <p14:creationId xmlns:p14="http://schemas.microsoft.com/office/powerpoint/2010/main" val="388879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6</a:t>
            </a:fld>
            <a:endParaRPr lang="en-US" dirty="0"/>
          </a:p>
        </p:txBody>
      </p:sp>
    </p:spTree>
    <p:extLst>
      <p:ext uri="{BB962C8B-B14F-4D97-AF65-F5344CB8AC3E}">
        <p14:creationId xmlns:p14="http://schemas.microsoft.com/office/powerpoint/2010/main" val="196420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7</a:t>
            </a:fld>
            <a:endParaRPr lang="en-US" dirty="0"/>
          </a:p>
        </p:txBody>
      </p:sp>
    </p:spTree>
    <p:extLst>
      <p:ext uri="{BB962C8B-B14F-4D97-AF65-F5344CB8AC3E}">
        <p14:creationId xmlns:p14="http://schemas.microsoft.com/office/powerpoint/2010/main" val="310211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94DD4-85B6-4971-93C0-4D767FE2F820}" type="slidenum">
              <a:rPr lang="en-US" smtClean="0"/>
              <a:t>8</a:t>
            </a:fld>
            <a:endParaRPr lang="en-US" dirty="0"/>
          </a:p>
        </p:txBody>
      </p:sp>
    </p:spTree>
    <p:extLst>
      <p:ext uri="{BB962C8B-B14F-4D97-AF65-F5344CB8AC3E}">
        <p14:creationId xmlns:p14="http://schemas.microsoft.com/office/powerpoint/2010/main" val="10214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1150938"/>
            <a:ext cx="4140200" cy="3105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044-1240-4B40-B83F-755AA6E6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65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1150938"/>
            <a:ext cx="4140200" cy="31051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044-1240-4B40-B83F-755AA6E6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09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emf"/><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6" name="Holder 6"/>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spcBef>
                <a:spcPts val="5"/>
              </a:spcBef>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 with Generic Photo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6384" cy="6858000"/>
          </a:xfrm>
          <a:prstGeom prst="rect">
            <a:avLst/>
          </a:prstGeom>
        </p:spPr>
      </p:pic>
      <p:sp>
        <p:nvSpPr>
          <p:cNvPr id="3" name="Text Placeholder 2"/>
          <p:cNvSpPr>
            <a:spLocks noGrp="1"/>
          </p:cNvSpPr>
          <p:nvPr>
            <p:ph type="body" sz="quarter" idx="10"/>
          </p:nvPr>
        </p:nvSpPr>
        <p:spPr>
          <a:xfrm>
            <a:off x="232617" y="1534155"/>
            <a:ext cx="7082584" cy="1310872"/>
          </a:xfrm>
          <a:prstGeom prst="rect">
            <a:avLst/>
          </a:prstGeom>
          <a:noFill/>
          <a:ln>
            <a:noFill/>
          </a:ln>
        </p:spPr>
        <p:txBody>
          <a:bodyPr wrap="square" rtlCol="0">
            <a:spAutoFit/>
          </a:bodyPr>
          <a:lstStyle>
            <a:lvl1pPr marL="0" indent="0">
              <a:buNone/>
              <a:defRPr lang="en-GB" sz="4399" b="0" i="0" baseline="0" dirty="0">
                <a:solidFill>
                  <a:schemeClr val="accent1"/>
                </a:solidFill>
                <a:latin typeface="+mj-lt"/>
                <a:ea typeface="Calibri Light" charset="0"/>
                <a:cs typeface="Calibri Light" charset="0"/>
              </a:defRPr>
            </a:lvl1pPr>
          </a:lstStyle>
          <a:p>
            <a:pPr marL="0" lvl="0"/>
            <a:r>
              <a:rPr lang="en-US"/>
              <a:t>Click to edit Master text styles</a:t>
            </a:r>
          </a:p>
        </p:txBody>
      </p:sp>
      <p:sp>
        <p:nvSpPr>
          <p:cNvPr id="45" name="Text Placeholder 2"/>
          <p:cNvSpPr>
            <a:spLocks noGrp="1"/>
          </p:cNvSpPr>
          <p:nvPr>
            <p:ph type="body" sz="quarter" idx="11"/>
          </p:nvPr>
        </p:nvSpPr>
        <p:spPr>
          <a:xfrm>
            <a:off x="232617" y="3467345"/>
            <a:ext cx="7082585" cy="1012023"/>
          </a:xfrm>
          <a:prstGeom prst="rect">
            <a:avLst/>
          </a:prstGeom>
          <a:noFill/>
          <a:ln>
            <a:noFill/>
          </a:ln>
        </p:spPr>
        <p:txBody>
          <a:bodyPr wrap="square" rtlCol="0">
            <a:noAutofit/>
          </a:bodyPr>
          <a:lstStyle>
            <a:lvl1pPr marL="0" indent="0" algn="l">
              <a:buNone/>
              <a:defRPr lang="en-GB" sz="1350" b="1" i="0" baseline="0" dirty="0">
                <a:solidFill>
                  <a:schemeClr val="accent1"/>
                </a:solidFill>
                <a:latin typeface="+mn-lt"/>
                <a:ea typeface="Calibri Light" charset="0"/>
                <a:cs typeface="Calibri Light" charset="0"/>
              </a:defRPr>
            </a:lvl1pPr>
          </a:lstStyle>
          <a:p>
            <a:pPr marL="0" lvl="0"/>
            <a:r>
              <a:rPr lang="en-US"/>
              <a:t>Click to edit Master text styles</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9365" y="554840"/>
            <a:ext cx="1280165" cy="465068"/>
          </a:xfrm>
          <a:prstGeom prst="rect">
            <a:avLst/>
          </a:prstGeom>
        </p:spPr>
      </p:pic>
      <p:sp>
        <p:nvSpPr>
          <p:cNvPr id="8" name="Text Placeholder 8"/>
          <p:cNvSpPr>
            <a:spLocks noGrp="1"/>
          </p:cNvSpPr>
          <p:nvPr>
            <p:ph type="body" sz="quarter" idx="12"/>
          </p:nvPr>
        </p:nvSpPr>
        <p:spPr>
          <a:xfrm>
            <a:off x="232617" y="5449755"/>
            <a:ext cx="2912331" cy="436073"/>
          </a:xfrm>
        </p:spPr>
        <p:txBody>
          <a:bodyPr>
            <a:normAutofit/>
          </a:bodyPr>
          <a:lstStyle>
            <a:lvl1pPr marL="0" indent="0">
              <a:buNone/>
              <a:defRPr sz="1350" b="1">
                <a:solidFill>
                  <a:schemeClr val="accent1"/>
                </a:solidFill>
              </a:defRPr>
            </a:lvl1pPr>
            <a:lvl2pPr marL="457085" indent="0">
              <a:buNone/>
              <a:defRPr b="1">
                <a:solidFill>
                  <a:schemeClr val="accent1"/>
                </a:solidFill>
              </a:defRPr>
            </a:lvl2pPr>
            <a:lvl3pPr marL="914171" indent="0">
              <a:buNone/>
              <a:defRPr b="1">
                <a:solidFill>
                  <a:schemeClr val="accent1"/>
                </a:solidFill>
              </a:defRPr>
            </a:lvl3pPr>
            <a:lvl4pPr marL="1371257" indent="0">
              <a:buNone/>
              <a:defRPr b="1">
                <a:solidFill>
                  <a:schemeClr val="accent1"/>
                </a:solidFill>
              </a:defRPr>
            </a:lvl4pPr>
            <a:lvl5pPr marL="182834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40619543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 with Generic Photo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6384" cy="6858000"/>
          </a:xfrm>
          <a:prstGeom prst="rect">
            <a:avLst/>
          </a:prstGeom>
        </p:spPr>
      </p:pic>
      <p:sp>
        <p:nvSpPr>
          <p:cNvPr id="3" name="Text Placeholder 2"/>
          <p:cNvSpPr>
            <a:spLocks noGrp="1"/>
          </p:cNvSpPr>
          <p:nvPr>
            <p:ph type="body" sz="quarter" idx="10"/>
          </p:nvPr>
        </p:nvSpPr>
        <p:spPr>
          <a:xfrm>
            <a:off x="232617" y="1534155"/>
            <a:ext cx="7082584" cy="1310872"/>
          </a:xfrm>
          <a:prstGeom prst="rect">
            <a:avLst/>
          </a:prstGeom>
          <a:noFill/>
          <a:ln>
            <a:noFill/>
          </a:ln>
        </p:spPr>
        <p:txBody>
          <a:bodyPr wrap="square" rtlCol="0">
            <a:spAutoFit/>
          </a:bodyPr>
          <a:lstStyle>
            <a:lvl1pPr marL="0" indent="0">
              <a:buNone/>
              <a:defRPr lang="en-GB" sz="4399" b="0" i="0" baseline="0" dirty="0">
                <a:solidFill>
                  <a:schemeClr val="accent1"/>
                </a:solidFill>
                <a:latin typeface="+mj-lt"/>
                <a:ea typeface="Calibri Light" charset="0"/>
                <a:cs typeface="Calibri Light" charset="0"/>
              </a:defRPr>
            </a:lvl1pPr>
          </a:lstStyle>
          <a:p>
            <a:pPr marL="0" lvl="0"/>
            <a:r>
              <a:rPr lang="en-US"/>
              <a:t>Click to edit Master text styles</a:t>
            </a:r>
          </a:p>
        </p:txBody>
      </p:sp>
      <p:sp>
        <p:nvSpPr>
          <p:cNvPr id="45" name="Text Placeholder 2"/>
          <p:cNvSpPr>
            <a:spLocks noGrp="1"/>
          </p:cNvSpPr>
          <p:nvPr>
            <p:ph type="body" sz="quarter" idx="11"/>
          </p:nvPr>
        </p:nvSpPr>
        <p:spPr>
          <a:xfrm>
            <a:off x="232617" y="3467345"/>
            <a:ext cx="7082585" cy="1012023"/>
          </a:xfrm>
          <a:prstGeom prst="rect">
            <a:avLst/>
          </a:prstGeom>
          <a:noFill/>
          <a:ln>
            <a:noFill/>
          </a:ln>
        </p:spPr>
        <p:txBody>
          <a:bodyPr wrap="square" rtlCol="0">
            <a:noAutofit/>
          </a:bodyPr>
          <a:lstStyle>
            <a:lvl1pPr marL="0" indent="0" algn="l">
              <a:buNone/>
              <a:defRPr lang="en-GB" sz="1350" b="1" i="0" baseline="0" dirty="0">
                <a:solidFill>
                  <a:schemeClr val="accent1"/>
                </a:solidFill>
                <a:latin typeface="+mn-lt"/>
                <a:ea typeface="Calibri Light" charset="0"/>
                <a:cs typeface="Calibri Light" charset="0"/>
              </a:defRPr>
            </a:lvl1pPr>
          </a:lstStyle>
          <a:p>
            <a:pPr marL="0" lvl="0"/>
            <a:r>
              <a:rPr lang="en-US"/>
              <a:t>Click to edit Master text styles</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9365" y="554840"/>
            <a:ext cx="1280165" cy="465068"/>
          </a:xfrm>
          <a:prstGeom prst="rect">
            <a:avLst/>
          </a:prstGeom>
        </p:spPr>
      </p:pic>
      <p:sp>
        <p:nvSpPr>
          <p:cNvPr id="7" name="Text Placeholder 8"/>
          <p:cNvSpPr>
            <a:spLocks noGrp="1"/>
          </p:cNvSpPr>
          <p:nvPr>
            <p:ph type="body" sz="quarter" idx="12"/>
          </p:nvPr>
        </p:nvSpPr>
        <p:spPr>
          <a:xfrm>
            <a:off x="232617" y="5449755"/>
            <a:ext cx="2912331" cy="436073"/>
          </a:xfrm>
        </p:spPr>
        <p:txBody>
          <a:bodyPr>
            <a:normAutofit/>
          </a:bodyPr>
          <a:lstStyle>
            <a:lvl1pPr marL="0" indent="0">
              <a:buNone/>
              <a:defRPr sz="1350" b="1">
                <a:solidFill>
                  <a:schemeClr val="accent1"/>
                </a:solidFill>
              </a:defRPr>
            </a:lvl1pPr>
            <a:lvl2pPr marL="457085" indent="0">
              <a:buNone/>
              <a:defRPr b="1">
                <a:solidFill>
                  <a:schemeClr val="accent1"/>
                </a:solidFill>
              </a:defRPr>
            </a:lvl2pPr>
            <a:lvl3pPr marL="914171" indent="0">
              <a:buNone/>
              <a:defRPr b="1">
                <a:solidFill>
                  <a:schemeClr val="accent1"/>
                </a:solidFill>
              </a:defRPr>
            </a:lvl3pPr>
            <a:lvl4pPr marL="1371257" indent="0">
              <a:buNone/>
              <a:defRPr b="1">
                <a:solidFill>
                  <a:schemeClr val="accent1"/>
                </a:solidFill>
              </a:defRPr>
            </a:lvl4pPr>
            <a:lvl5pPr marL="1828343" indent="0">
              <a:buNone/>
              <a:defRPr b="1">
                <a:solidFill>
                  <a:schemeClr val="accent1"/>
                </a:solidFill>
              </a:defRPr>
            </a:lvl5pPr>
          </a:lstStyle>
          <a:p>
            <a:pPr lvl="0"/>
            <a:r>
              <a:rPr lang="en-US"/>
              <a:t>Click to edit Master text styles</a:t>
            </a:r>
          </a:p>
        </p:txBody>
      </p:sp>
      <p:sp>
        <p:nvSpPr>
          <p:cNvPr id="5" name="Rectangle 4"/>
          <p:cNvSpPr/>
          <p:nvPr userDrawn="1"/>
        </p:nvSpPr>
        <p:spPr>
          <a:xfrm>
            <a:off x="151319" y="6387353"/>
            <a:ext cx="554836" cy="3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3387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 with Generic Photo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6384" cy="6858000"/>
          </a:xfrm>
          <a:prstGeom prst="rect">
            <a:avLst/>
          </a:prstGeom>
        </p:spPr>
      </p:pic>
      <p:sp>
        <p:nvSpPr>
          <p:cNvPr id="3" name="Text Placeholder 2"/>
          <p:cNvSpPr>
            <a:spLocks noGrp="1"/>
          </p:cNvSpPr>
          <p:nvPr>
            <p:ph type="body" sz="quarter" idx="10"/>
          </p:nvPr>
        </p:nvSpPr>
        <p:spPr>
          <a:xfrm>
            <a:off x="232617" y="1534155"/>
            <a:ext cx="7082584" cy="1310872"/>
          </a:xfrm>
          <a:prstGeom prst="rect">
            <a:avLst/>
          </a:prstGeom>
          <a:noFill/>
          <a:ln>
            <a:noFill/>
          </a:ln>
        </p:spPr>
        <p:txBody>
          <a:bodyPr wrap="square" rtlCol="0">
            <a:spAutoFit/>
          </a:bodyPr>
          <a:lstStyle>
            <a:lvl1pPr marL="0" indent="0">
              <a:buNone/>
              <a:defRPr lang="en-GB" sz="4399" b="0" i="0" baseline="0" dirty="0">
                <a:solidFill>
                  <a:schemeClr val="accent1"/>
                </a:solidFill>
                <a:latin typeface="+mj-lt"/>
                <a:ea typeface="Calibri Light" charset="0"/>
                <a:cs typeface="Calibri Light" charset="0"/>
              </a:defRPr>
            </a:lvl1pPr>
          </a:lstStyle>
          <a:p>
            <a:pPr marL="0" lvl="0"/>
            <a:r>
              <a:rPr lang="en-US"/>
              <a:t>Click to edit Master text styles</a:t>
            </a:r>
          </a:p>
        </p:txBody>
      </p:sp>
      <p:sp>
        <p:nvSpPr>
          <p:cNvPr id="45" name="Text Placeholder 2"/>
          <p:cNvSpPr>
            <a:spLocks noGrp="1"/>
          </p:cNvSpPr>
          <p:nvPr>
            <p:ph type="body" sz="quarter" idx="11"/>
          </p:nvPr>
        </p:nvSpPr>
        <p:spPr>
          <a:xfrm>
            <a:off x="232617" y="3467345"/>
            <a:ext cx="7082585" cy="1012023"/>
          </a:xfrm>
          <a:prstGeom prst="rect">
            <a:avLst/>
          </a:prstGeom>
          <a:noFill/>
          <a:ln>
            <a:noFill/>
          </a:ln>
        </p:spPr>
        <p:txBody>
          <a:bodyPr wrap="square" rtlCol="0">
            <a:noAutofit/>
          </a:bodyPr>
          <a:lstStyle>
            <a:lvl1pPr marL="0" indent="0" algn="l">
              <a:buNone/>
              <a:defRPr lang="en-GB" sz="1350" b="1" i="0" baseline="0" dirty="0">
                <a:solidFill>
                  <a:schemeClr val="accent1"/>
                </a:solidFill>
                <a:latin typeface="+mn-lt"/>
                <a:ea typeface="Calibri Light" charset="0"/>
                <a:cs typeface="Calibri Light" charset="0"/>
              </a:defRPr>
            </a:lvl1pPr>
          </a:lstStyle>
          <a:p>
            <a:pPr marL="0" lvl="0"/>
            <a:r>
              <a:rPr lang="en-US"/>
              <a:t>Click to edit Master text styles</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9365" y="554840"/>
            <a:ext cx="1280165" cy="465068"/>
          </a:xfrm>
          <a:prstGeom prst="rect">
            <a:avLst/>
          </a:prstGeom>
        </p:spPr>
      </p:pic>
      <p:sp>
        <p:nvSpPr>
          <p:cNvPr id="8" name="Text Placeholder 8"/>
          <p:cNvSpPr>
            <a:spLocks noGrp="1"/>
          </p:cNvSpPr>
          <p:nvPr>
            <p:ph type="body" sz="quarter" idx="12"/>
          </p:nvPr>
        </p:nvSpPr>
        <p:spPr>
          <a:xfrm>
            <a:off x="232617" y="5449755"/>
            <a:ext cx="2912331" cy="436073"/>
          </a:xfrm>
        </p:spPr>
        <p:txBody>
          <a:bodyPr>
            <a:normAutofit/>
          </a:bodyPr>
          <a:lstStyle>
            <a:lvl1pPr marL="0" indent="0">
              <a:buNone/>
              <a:defRPr sz="1350" b="1">
                <a:solidFill>
                  <a:schemeClr val="accent1"/>
                </a:solidFill>
              </a:defRPr>
            </a:lvl1pPr>
            <a:lvl2pPr marL="457085" indent="0">
              <a:buNone/>
              <a:defRPr b="1">
                <a:solidFill>
                  <a:schemeClr val="accent1"/>
                </a:solidFill>
              </a:defRPr>
            </a:lvl2pPr>
            <a:lvl3pPr marL="914171" indent="0">
              <a:buNone/>
              <a:defRPr b="1">
                <a:solidFill>
                  <a:schemeClr val="accent1"/>
                </a:solidFill>
              </a:defRPr>
            </a:lvl3pPr>
            <a:lvl4pPr marL="1371257" indent="0">
              <a:buNone/>
              <a:defRPr b="1">
                <a:solidFill>
                  <a:schemeClr val="accent1"/>
                </a:solidFill>
              </a:defRPr>
            </a:lvl4pPr>
            <a:lvl5pPr marL="182834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78388729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 For Internal Us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4000" cy="6856213"/>
          </a:xfrm>
          <a:prstGeom prst="rect">
            <a:avLst/>
          </a:prstGeom>
        </p:spPr>
      </p:pic>
      <p:sp>
        <p:nvSpPr>
          <p:cNvPr id="3" name="Text Placeholder 2"/>
          <p:cNvSpPr>
            <a:spLocks noGrp="1"/>
          </p:cNvSpPr>
          <p:nvPr>
            <p:ph type="body" sz="quarter" idx="10"/>
          </p:nvPr>
        </p:nvSpPr>
        <p:spPr>
          <a:xfrm>
            <a:off x="232617" y="1534155"/>
            <a:ext cx="7082584" cy="1310872"/>
          </a:xfrm>
          <a:prstGeom prst="rect">
            <a:avLst/>
          </a:prstGeom>
          <a:noFill/>
          <a:ln>
            <a:noFill/>
          </a:ln>
        </p:spPr>
        <p:txBody>
          <a:bodyPr wrap="square" rtlCol="0">
            <a:spAutoFit/>
          </a:bodyPr>
          <a:lstStyle>
            <a:lvl1pPr marL="0" indent="0">
              <a:buNone/>
              <a:defRPr lang="en-GB" sz="4399" b="0" i="0" baseline="0" dirty="0">
                <a:solidFill>
                  <a:schemeClr val="accent1"/>
                </a:solidFill>
                <a:latin typeface="+mj-lt"/>
                <a:ea typeface="Calibri Light" charset="0"/>
                <a:cs typeface="Calibri Light" charset="0"/>
              </a:defRPr>
            </a:lvl1pPr>
          </a:lstStyle>
          <a:p>
            <a:pPr marL="0" lvl="0"/>
            <a:r>
              <a:rPr lang="en-US"/>
              <a:t>Click to edit Master text styles</a:t>
            </a:r>
          </a:p>
        </p:txBody>
      </p:sp>
      <p:sp>
        <p:nvSpPr>
          <p:cNvPr id="45" name="Text Placeholder 2"/>
          <p:cNvSpPr>
            <a:spLocks noGrp="1"/>
          </p:cNvSpPr>
          <p:nvPr>
            <p:ph type="body" sz="quarter" idx="11"/>
          </p:nvPr>
        </p:nvSpPr>
        <p:spPr>
          <a:xfrm>
            <a:off x="232617" y="3467345"/>
            <a:ext cx="7082585" cy="1012023"/>
          </a:xfrm>
          <a:prstGeom prst="rect">
            <a:avLst/>
          </a:prstGeom>
          <a:noFill/>
          <a:ln>
            <a:noFill/>
          </a:ln>
        </p:spPr>
        <p:txBody>
          <a:bodyPr wrap="square" rtlCol="0">
            <a:noAutofit/>
          </a:bodyPr>
          <a:lstStyle>
            <a:lvl1pPr marL="0" indent="0" algn="l">
              <a:buNone/>
              <a:defRPr lang="en-GB" sz="1350" b="1" i="0" baseline="0" dirty="0">
                <a:solidFill>
                  <a:schemeClr val="accent1"/>
                </a:solidFill>
                <a:latin typeface="+mn-lt"/>
                <a:ea typeface="Calibri Light" charset="0"/>
                <a:cs typeface="Calibri Light" charset="0"/>
              </a:defRPr>
            </a:lvl1pPr>
          </a:lstStyle>
          <a:p>
            <a:pPr marL="0" lvl="0"/>
            <a:r>
              <a:rPr lang="en-US"/>
              <a:t>Click to edit Master text styles</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9365" y="554840"/>
            <a:ext cx="1280165" cy="465068"/>
          </a:xfrm>
          <a:prstGeom prst="rect">
            <a:avLst/>
          </a:prstGeom>
        </p:spPr>
      </p:pic>
      <p:sp>
        <p:nvSpPr>
          <p:cNvPr id="8" name="Text Placeholder 8"/>
          <p:cNvSpPr>
            <a:spLocks noGrp="1"/>
          </p:cNvSpPr>
          <p:nvPr>
            <p:ph type="body" sz="quarter" idx="12"/>
          </p:nvPr>
        </p:nvSpPr>
        <p:spPr>
          <a:xfrm>
            <a:off x="232617" y="5449755"/>
            <a:ext cx="2912331" cy="436073"/>
          </a:xfrm>
        </p:spPr>
        <p:txBody>
          <a:bodyPr>
            <a:normAutofit/>
          </a:bodyPr>
          <a:lstStyle>
            <a:lvl1pPr marL="0" indent="0">
              <a:buNone/>
              <a:defRPr sz="1350" b="1">
                <a:solidFill>
                  <a:schemeClr val="accent1"/>
                </a:solidFill>
              </a:defRPr>
            </a:lvl1pPr>
            <a:lvl2pPr marL="457085" indent="0">
              <a:buNone/>
              <a:defRPr b="1">
                <a:solidFill>
                  <a:schemeClr val="accent1"/>
                </a:solidFill>
              </a:defRPr>
            </a:lvl2pPr>
            <a:lvl3pPr marL="914171" indent="0">
              <a:buNone/>
              <a:defRPr b="1">
                <a:solidFill>
                  <a:schemeClr val="accent1"/>
                </a:solidFill>
              </a:defRPr>
            </a:lvl3pPr>
            <a:lvl4pPr marL="1371257" indent="0">
              <a:buNone/>
              <a:defRPr b="1">
                <a:solidFill>
                  <a:schemeClr val="accent1"/>
                </a:solidFill>
              </a:defRPr>
            </a:lvl4pPr>
            <a:lvl5pPr marL="182834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5077727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general">
    <p:spTree>
      <p:nvGrpSpPr>
        <p:cNvPr id="1" name=""/>
        <p:cNvGrpSpPr/>
        <p:nvPr/>
      </p:nvGrpSpPr>
      <p:grpSpPr>
        <a:xfrm>
          <a:off x="0" y="0"/>
          <a:ext cx="0" cy="0"/>
          <a:chOff x="0" y="0"/>
          <a:chExt cx="0" cy="0"/>
        </a:xfrm>
      </p:grpSpPr>
      <p:sp>
        <p:nvSpPr>
          <p:cNvPr id="9" name="Title Placeholder 2"/>
          <p:cNvSpPr>
            <a:spLocks noGrp="1"/>
          </p:cNvSpPr>
          <p:nvPr>
            <p:ph type="title"/>
          </p:nvPr>
        </p:nvSpPr>
        <p:spPr>
          <a:xfrm>
            <a:off x="457200" y="377699"/>
            <a:ext cx="8229601" cy="1143000"/>
          </a:xfrm>
          <a:prstGeom prst="rect">
            <a:avLst/>
          </a:prstGeom>
        </p:spPr>
        <p:txBody>
          <a:bodyPr vert="horz" lIns="91440" tIns="45720" rIns="91440" bIns="45720" rtlCol="0" anchor="ctr">
            <a:normAutofit/>
          </a:bodyPr>
          <a:lstStyle>
            <a:lvl1pPr>
              <a:defRPr sz="3000"/>
            </a:lvl1pPr>
          </a:lstStyle>
          <a:p>
            <a:r>
              <a:rPr lang="en-US"/>
              <a:t>Click to edit Master title style</a:t>
            </a:r>
            <a:endParaRPr lang="en-US" dirty="0"/>
          </a:p>
        </p:txBody>
      </p:sp>
      <p:sp>
        <p:nvSpPr>
          <p:cNvPr id="10" name="Text Placeholder 3"/>
          <p:cNvSpPr>
            <a:spLocks noGrp="1"/>
          </p:cNvSpPr>
          <p:nvPr>
            <p:ph idx="1"/>
          </p:nvPr>
        </p:nvSpPr>
        <p:spPr>
          <a:xfrm>
            <a:off x="457200" y="1743635"/>
            <a:ext cx="8229601" cy="4525433"/>
          </a:xfrm>
          <a:prstGeom prst="rect">
            <a:avLst/>
          </a:prstGeom>
        </p:spPr>
        <p:txBody>
          <a:bodyPr vert="horz" lIns="91440" tIns="45720" rIns="91440" bIns="45720" rtlCol="0">
            <a:normAutofit/>
          </a:bodyPr>
          <a:lstStyle>
            <a:lvl1pPr>
              <a:defRPr sz="1800"/>
            </a:lvl1pPr>
            <a:lvl2pPr>
              <a:defRPr sz="1500"/>
            </a:lvl2pPr>
            <a:lvl3pPr>
              <a:defRPr sz="1350"/>
            </a:lvl3pPr>
            <a:lvl4pPr>
              <a:defRPr sz="12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Oval 3"/>
          <p:cNvSpPr/>
          <p:nvPr userDrawn="1"/>
        </p:nvSpPr>
        <p:spPr>
          <a:xfrm>
            <a:off x="-193123" y="655321"/>
            <a:ext cx="386245" cy="5148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139149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for Graphics and Chart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1486" y="-1"/>
            <a:ext cx="2743915" cy="1520699"/>
          </a:xfrm>
          <a:prstGeom prst="rect">
            <a:avLst/>
          </a:prstGeom>
        </p:spPr>
      </p:pic>
      <p:sp>
        <p:nvSpPr>
          <p:cNvPr id="3" name="Title Placeholder 2"/>
          <p:cNvSpPr>
            <a:spLocks noGrp="1"/>
          </p:cNvSpPr>
          <p:nvPr>
            <p:ph type="title"/>
          </p:nvPr>
        </p:nvSpPr>
        <p:spPr>
          <a:xfrm>
            <a:off x="457200" y="377699"/>
            <a:ext cx="8229601" cy="1143000"/>
          </a:xfrm>
          <a:prstGeom prst="rect">
            <a:avLst/>
          </a:prstGeom>
        </p:spPr>
        <p:txBody>
          <a:bodyPr vert="horz" lIns="91440" tIns="45720" rIns="91440" bIns="45720" rtlCol="0" anchor="ctr">
            <a:normAutofit/>
          </a:bodyPr>
          <a:lstStyle>
            <a:lvl1pPr>
              <a:defRPr sz="3000"/>
            </a:lvl1pPr>
          </a:lstStyle>
          <a:p>
            <a:r>
              <a:rPr lang="en-US"/>
              <a:t>Click to edit Master title style</a:t>
            </a:r>
            <a:endParaRPr lang="en-US" dirty="0"/>
          </a:p>
        </p:txBody>
      </p:sp>
      <p:sp>
        <p:nvSpPr>
          <p:cNvPr id="4" name="Oval 3"/>
          <p:cNvSpPr/>
          <p:nvPr userDrawn="1"/>
        </p:nvSpPr>
        <p:spPr>
          <a:xfrm>
            <a:off x="-193123" y="655321"/>
            <a:ext cx="386245" cy="5148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3"/>
          <p:cNvSpPr>
            <a:spLocks noGrp="1"/>
          </p:cNvSpPr>
          <p:nvPr>
            <p:ph idx="1"/>
          </p:nvPr>
        </p:nvSpPr>
        <p:spPr>
          <a:xfrm>
            <a:off x="457200" y="1743635"/>
            <a:ext cx="8229601" cy="4525433"/>
          </a:xfrm>
          <a:prstGeom prst="rect">
            <a:avLst/>
          </a:prstGeom>
        </p:spPr>
        <p:txBody>
          <a:bodyPr vert="horz" lIns="91440" tIns="45720" rIns="91440" bIns="45720" rtlCol="0">
            <a:normAutofit/>
          </a:bodyPr>
          <a:lstStyle>
            <a:lvl1pPr>
              <a:defRPr sz="1800"/>
            </a:lvl1pPr>
            <a:lvl2pPr>
              <a:defRPr sz="1500"/>
            </a:lvl2pPr>
            <a:lvl3pPr>
              <a:defRPr sz="1350"/>
            </a:lvl3pPr>
            <a:lvl4pPr>
              <a:defRPr sz="12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983818" y="0"/>
            <a:ext cx="2160182" cy="2267392"/>
          </a:xfrm>
          <a:prstGeom prst="rect">
            <a:avLst/>
          </a:prstGeom>
        </p:spPr>
      </p:pic>
    </p:spTree>
    <p:extLst>
      <p:ext uri="{BB962C8B-B14F-4D97-AF65-F5344CB8AC3E}">
        <p14:creationId xmlns:p14="http://schemas.microsoft.com/office/powerpoint/2010/main" val="8908708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pter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 y="2"/>
            <a:ext cx="9144000" cy="6856213"/>
          </a:xfrm>
          <a:prstGeom prst="rect">
            <a:avLst/>
          </a:prstGeom>
        </p:spPr>
      </p:pic>
      <p:sp>
        <p:nvSpPr>
          <p:cNvPr id="7" name="Title Placeholder 2"/>
          <p:cNvSpPr>
            <a:spLocks noGrp="1"/>
          </p:cNvSpPr>
          <p:nvPr>
            <p:ph type="title"/>
          </p:nvPr>
        </p:nvSpPr>
        <p:spPr>
          <a:xfrm>
            <a:off x="676458" y="2856606"/>
            <a:ext cx="3847735" cy="1143000"/>
          </a:xfrm>
          <a:prstGeom prst="rect">
            <a:avLst/>
          </a:prstGeom>
        </p:spPr>
        <p:txBody>
          <a:bodyPr vert="horz" lIns="91440" tIns="45720" rIns="91440" bIns="45720" rtlCol="0" anchor="ctr">
            <a:noAutofit/>
          </a:bodyPr>
          <a:lstStyle>
            <a:lvl1pPr>
              <a:defRPr sz="3000">
                <a:solidFill>
                  <a:schemeClr val="bg1"/>
                </a:solidFill>
              </a:defRPr>
            </a:lvl1pPr>
          </a:lstStyle>
          <a:p>
            <a:r>
              <a:rPr lang="en-US"/>
              <a:t>Click to edit Master title style</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1514" y="6437214"/>
            <a:ext cx="535431" cy="194515"/>
          </a:xfrm>
          <a:prstGeom prst="rect">
            <a:avLst/>
          </a:prstGeom>
        </p:spPr>
      </p:pic>
      <p:sp>
        <p:nvSpPr>
          <p:cNvPr id="10"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bg1"/>
                </a:solidFill>
                <a:latin typeface="+mn-lt"/>
                <a:ea typeface="Source Sans Pro" charset="0"/>
                <a:cs typeface="Source Sans Pro" charset="0"/>
              </a:rPr>
              <a:pPr algn="ctr"/>
              <a:t>‹#›</a:t>
            </a:fld>
            <a:endParaRPr lang="en-US" sz="900" b="1" i="0" dirty="0">
              <a:solidFill>
                <a:schemeClr val="bg1"/>
              </a:solidFill>
              <a:latin typeface="+mn-lt"/>
              <a:ea typeface="Source Sans Pro" charset="0"/>
              <a:cs typeface="Source Sans Pro" charset="0"/>
            </a:endParaRPr>
          </a:p>
        </p:txBody>
      </p:sp>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57487" y="888658"/>
            <a:ext cx="3856743" cy="5078896"/>
          </a:xfrm>
          <a:prstGeom prst="rect">
            <a:avLst/>
          </a:prstGeom>
        </p:spPr>
      </p:pic>
    </p:spTree>
    <p:extLst>
      <p:ext uri="{BB962C8B-B14F-4D97-AF65-F5344CB8AC3E}">
        <p14:creationId xmlns:p14="http://schemas.microsoft.com/office/powerpoint/2010/main" val="24548320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pter Slide-2">
    <p:spTree>
      <p:nvGrpSpPr>
        <p:cNvPr id="1" name=""/>
        <p:cNvGrpSpPr/>
        <p:nvPr/>
      </p:nvGrpSpPr>
      <p:grpSpPr>
        <a:xfrm>
          <a:off x="0" y="0"/>
          <a:ext cx="0" cy="0"/>
          <a:chOff x="0" y="0"/>
          <a:chExt cx="0" cy="0"/>
        </a:xfrm>
      </p:grpSpPr>
      <p:sp>
        <p:nvSpPr>
          <p:cNvPr id="4" name="Title Placeholder 2"/>
          <p:cNvSpPr>
            <a:spLocks noGrp="1"/>
          </p:cNvSpPr>
          <p:nvPr>
            <p:ph type="title"/>
          </p:nvPr>
        </p:nvSpPr>
        <p:spPr>
          <a:xfrm>
            <a:off x="676459" y="2856606"/>
            <a:ext cx="3787847" cy="1143000"/>
          </a:xfrm>
          <a:prstGeom prst="rect">
            <a:avLst/>
          </a:prstGeom>
        </p:spPr>
        <p:txBody>
          <a:bodyPr vert="horz" lIns="91440" tIns="45720" rIns="91440" bIns="45720" rtlCol="0" anchor="ctr">
            <a:noAutofit/>
          </a:bodyPr>
          <a:lstStyle>
            <a:lvl1pPr>
              <a:defRPr sz="3000">
                <a:solidFill>
                  <a:schemeClr val="bg1"/>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514" y="6437214"/>
            <a:ext cx="535431" cy="194515"/>
          </a:xfrm>
          <a:prstGeom prst="rect">
            <a:avLst/>
          </a:prstGeom>
        </p:spPr>
      </p:pic>
      <p:sp>
        <p:nvSpPr>
          <p:cNvPr id="10"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bg1"/>
                </a:solidFill>
                <a:latin typeface="+mn-lt"/>
                <a:ea typeface="Source Sans Pro" charset="0"/>
                <a:cs typeface="Source Sans Pro" charset="0"/>
              </a:rPr>
              <a:pPr algn="ctr"/>
              <a:t>‹#›</a:t>
            </a:fld>
            <a:endParaRPr lang="en-US" sz="900" b="1" i="0" dirty="0">
              <a:solidFill>
                <a:schemeClr val="bg1"/>
              </a:solidFill>
              <a:latin typeface="+mn-lt"/>
              <a:ea typeface="Source Sans Pro" charset="0"/>
              <a:cs typeface="Source Sans Pro"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71728" y="0"/>
            <a:ext cx="3672272" cy="6858000"/>
          </a:xfrm>
          <a:prstGeom prst="rect">
            <a:avLst/>
          </a:prstGeom>
        </p:spPr>
      </p:pic>
      <p:pic>
        <p:nvPicPr>
          <p:cNvPr id="7" name="Picture 6"/>
          <p:cNvPicPr>
            <a:picLocks noChangeAspect="1"/>
          </p:cNvPicPr>
          <p:nvPr userDrawn="1"/>
        </p:nvPicPr>
        <p:blipFill>
          <a:blip r:embed="rId4" cstate="email">
            <a:alphaModFix amt="60000"/>
            <a:extLst>
              <a:ext uri="{28A0092B-C50C-407E-A947-70E740481C1C}">
                <a14:useLocalDpi xmlns:a14="http://schemas.microsoft.com/office/drawing/2010/main"/>
              </a:ext>
            </a:extLst>
          </a:blip>
          <a:stretch>
            <a:fillRect/>
          </a:stretch>
        </p:blipFill>
        <p:spPr>
          <a:xfrm>
            <a:off x="4025769" y="4728946"/>
            <a:ext cx="3592126" cy="4881160"/>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711280" y="5486400"/>
            <a:ext cx="2743915" cy="1371600"/>
          </a:xfrm>
          <a:prstGeom prst="rect">
            <a:avLst/>
          </a:prstGeom>
        </p:spPr>
      </p:pic>
    </p:spTree>
    <p:extLst>
      <p:ext uri="{BB962C8B-B14F-4D97-AF65-F5344CB8AC3E}">
        <p14:creationId xmlns:p14="http://schemas.microsoft.com/office/powerpoint/2010/main" val="316618627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hapter Slide-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514" y="6437214"/>
            <a:ext cx="535431" cy="194515"/>
          </a:xfrm>
          <a:prstGeom prst="rect">
            <a:avLst/>
          </a:prstGeom>
        </p:spPr>
      </p:pic>
      <p:sp>
        <p:nvSpPr>
          <p:cNvPr id="10"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bg1"/>
                </a:solidFill>
                <a:latin typeface="+mn-lt"/>
                <a:ea typeface="Source Sans Pro" charset="0"/>
                <a:cs typeface="Source Sans Pro" charset="0"/>
              </a:rPr>
              <a:pPr algn="ctr"/>
              <a:t>‹#›</a:t>
            </a:fld>
            <a:endParaRPr lang="en-US" sz="900" b="1" i="0" dirty="0">
              <a:solidFill>
                <a:schemeClr val="bg1"/>
              </a:solidFill>
              <a:latin typeface="+mn-lt"/>
              <a:ea typeface="Source Sans Pro" charset="0"/>
              <a:cs typeface="Source Sans Pro" charset="0"/>
            </a:endParaRP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91881" y="0"/>
            <a:ext cx="4852120" cy="6858000"/>
          </a:xfrm>
          <a:prstGeom prst="rect">
            <a:avLst/>
          </a:prstGeom>
        </p:spPr>
      </p:pic>
      <p:sp>
        <p:nvSpPr>
          <p:cNvPr id="4" name="Title Placeholder 2"/>
          <p:cNvSpPr>
            <a:spLocks noGrp="1"/>
          </p:cNvSpPr>
          <p:nvPr>
            <p:ph type="title"/>
          </p:nvPr>
        </p:nvSpPr>
        <p:spPr>
          <a:xfrm>
            <a:off x="676459" y="2856606"/>
            <a:ext cx="4081838" cy="1143000"/>
          </a:xfrm>
          <a:prstGeom prst="rect">
            <a:avLst/>
          </a:prstGeom>
        </p:spPr>
        <p:txBody>
          <a:bodyPr vert="horz" lIns="91440" tIns="45720" rIns="91440" bIns="45720" rtlCol="0" anchor="ctr">
            <a:noAutofit/>
          </a:bodyPr>
          <a:lstStyle>
            <a:lvl1pPr>
              <a:defRPr sz="3000">
                <a:solidFill>
                  <a:schemeClr val="bg1"/>
                </a:solidFill>
              </a:defRPr>
            </a:lvl1pPr>
          </a:lstStyle>
          <a:p>
            <a:r>
              <a:rPr lang="en-US"/>
              <a:t>Click to edit Master title style</a:t>
            </a:r>
            <a:endParaRPr lang="en-US"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21531" y="-1788"/>
            <a:ext cx="2743915" cy="2743200"/>
          </a:xfrm>
          <a:prstGeom prst="rect">
            <a:avLst/>
          </a:prstGeom>
        </p:spPr>
      </p:pic>
    </p:spTree>
    <p:extLst>
      <p:ext uri="{BB962C8B-B14F-4D97-AF65-F5344CB8AC3E}">
        <p14:creationId xmlns:p14="http://schemas.microsoft.com/office/powerpoint/2010/main" val="168167299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hapter Slide-4">
    <p:spTree>
      <p:nvGrpSpPr>
        <p:cNvPr id="1" name=""/>
        <p:cNvGrpSpPr/>
        <p:nvPr/>
      </p:nvGrpSpPr>
      <p:grpSpPr>
        <a:xfrm>
          <a:off x="0" y="0"/>
          <a:ext cx="0" cy="0"/>
          <a:chOff x="0" y="0"/>
          <a:chExt cx="0" cy="0"/>
        </a:xfrm>
      </p:grpSpPr>
      <p:sp>
        <p:nvSpPr>
          <p:cNvPr id="4" name="Title Placeholder 2"/>
          <p:cNvSpPr>
            <a:spLocks noGrp="1"/>
          </p:cNvSpPr>
          <p:nvPr>
            <p:ph type="title"/>
          </p:nvPr>
        </p:nvSpPr>
        <p:spPr>
          <a:xfrm>
            <a:off x="676458" y="2856606"/>
            <a:ext cx="3956621" cy="1143000"/>
          </a:xfrm>
          <a:prstGeom prst="rect">
            <a:avLst/>
          </a:prstGeom>
        </p:spPr>
        <p:txBody>
          <a:bodyPr vert="horz" lIns="91440" tIns="45720" rIns="91440" bIns="45720" rtlCol="0" anchor="ctr">
            <a:noAutofit/>
          </a:bodyPr>
          <a:lstStyle>
            <a:lvl1pPr>
              <a:defRPr sz="3000">
                <a:solidFill>
                  <a:schemeClr val="bg1"/>
                </a:solidFill>
              </a:defRPr>
            </a:lvl1pPr>
          </a:lstStyle>
          <a:p>
            <a:r>
              <a:rPr lang="en-US"/>
              <a:t>Click to edit Master title style</a:t>
            </a:r>
            <a:endParaRPr lang="en-US" dirty="0"/>
          </a:p>
        </p:txBody>
      </p:sp>
      <p:sp>
        <p:nvSpPr>
          <p:cNvPr id="5" name="AutoShape 1"/>
          <p:cNvSpPr>
            <a:spLocks/>
          </p:cNvSpPr>
          <p:nvPr userDrawn="1"/>
        </p:nvSpPr>
        <p:spPr bwMode="auto">
          <a:xfrm rot="20969775">
            <a:off x="-2109537" y="-929196"/>
            <a:ext cx="4891009" cy="6350884"/>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2700" cap="flat">
            <a:solidFill>
              <a:schemeClr val="bg1">
                <a:alpha val="30000"/>
              </a:schemeClr>
            </a:solidFill>
            <a:prstDash val="dash"/>
            <a:miter lim="800000"/>
            <a:headEnd type="none" w="med" len="med"/>
            <a:tailEnd type="none" w="med" len="med"/>
          </a:ln>
        </p:spPr>
        <p:txBody>
          <a:bodyPr lIns="0" tIns="0" rIns="0" bIns="0"/>
          <a:lstStyle/>
          <a:p>
            <a:endParaRPr lang="en-US" sz="1012"/>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514" y="6437214"/>
            <a:ext cx="535431" cy="194515"/>
          </a:xfrm>
          <a:prstGeom prst="rect">
            <a:avLst/>
          </a:prstGeom>
        </p:spPr>
      </p:pic>
      <p:sp>
        <p:nvSpPr>
          <p:cNvPr id="12"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bg1"/>
                </a:solidFill>
                <a:latin typeface="+mn-lt"/>
                <a:ea typeface="Source Sans Pro" charset="0"/>
                <a:cs typeface="Source Sans Pro" charset="0"/>
              </a:rPr>
              <a:pPr algn="ctr"/>
              <a:t>‹#›</a:t>
            </a:fld>
            <a:endParaRPr lang="en-US" sz="900" b="1" i="0" dirty="0">
              <a:solidFill>
                <a:schemeClr val="bg1"/>
              </a:solidFill>
              <a:latin typeface="+mn-lt"/>
              <a:ea typeface="Source Sans Pro" charset="0"/>
              <a:cs typeface="Source Sans Pro" charset="0"/>
            </a:endParaRPr>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48432" y="971643"/>
            <a:ext cx="3295568" cy="4991100"/>
          </a:xfrm>
          <a:prstGeom prst="rect">
            <a:avLst/>
          </a:prstGeom>
        </p:spPr>
      </p:pic>
    </p:spTree>
    <p:extLst>
      <p:ext uri="{BB962C8B-B14F-4D97-AF65-F5344CB8AC3E}">
        <p14:creationId xmlns:p14="http://schemas.microsoft.com/office/powerpoint/2010/main" val="13351698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6" name="Holder 6"/>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spcBef>
                <a:spcPts val="5"/>
              </a:spcBef>
            </a:pPr>
            <a:fld id="{81D60167-4931-47E6-BA6A-407CBD079E47}" type="slidenum">
              <a:rPr spc="-5" dirty="0"/>
              <a:t>‹#›</a:t>
            </a:fld>
            <a:endParaRPr spc="-5" dirty="0"/>
          </a:p>
        </p:txBody>
      </p:sp>
      <p:sp>
        <p:nvSpPr>
          <p:cNvPr id="7" name="TextBox 6">
            <a:extLst>
              <a:ext uri="{FF2B5EF4-FFF2-40B4-BE49-F238E27FC236}">
                <a16:creationId xmlns:a16="http://schemas.microsoft.com/office/drawing/2014/main" id="{69A8FA2F-02EC-4A72-81BC-3663B47D95A7}"/>
              </a:ext>
            </a:extLst>
          </p:cNvPr>
          <p:cNvSpPr txBox="1"/>
          <p:nvPr userDrawn="1"/>
        </p:nvSpPr>
        <p:spPr>
          <a:xfrm>
            <a:off x="0" y="0"/>
            <a:ext cx="9144000" cy="6477000"/>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193317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hapter Slide-2">
    <p:spTree>
      <p:nvGrpSpPr>
        <p:cNvPr id="1" name=""/>
        <p:cNvGrpSpPr/>
        <p:nvPr/>
      </p:nvGrpSpPr>
      <p:grpSpPr>
        <a:xfrm>
          <a:off x="0" y="0"/>
          <a:ext cx="0" cy="0"/>
          <a:chOff x="0" y="0"/>
          <a:chExt cx="0" cy="0"/>
        </a:xfrm>
      </p:grpSpPr>
      <p:sp>
        <p:nvSpPr>
          <p:cNvPr id="4" name="Title Placeholder 2"/>
          <p:cNvSpPr>
            <a:spLocks noGrp="1"/>
          </p:cNvSpPr>
          <p:nvPr>
            <p:ph type="title"/>
          </p:nvPr>
        </p:nvSpPr>
        <p:spPr>
          <a:xfrm>
            <a:off x="676459" y="2856606"/>
            <a:ext cx="3787847" cy="1143000"/>
          </a:xfrm>
          <a:prstGeom prst="rect">
            <a:avLst/>
          </a:prstGeom>
        </p:spPr>
        <p:txBody>
          <a:bodyPr vert="horz" lIns="91440" tIns="45720" rIns="91440" bIns="45720" rtlCol="0" anchor="ctr">
            <a:noAutofit/>
          </a:bodyPr>
          <a:lstStyle>
            <a:lvl1pPr>
              <a:defRPr sz="3000">
                <a:solidFill>
                  <a:schemeClr val="bg1"/>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514" y="6437214"/>
            <a:ext cx="535431" cy="194515"/>
          </a:xfrm>
          <a:prstGeom prst="rect">
            <a:avLst/>
          </a:prstGeom>
        </p:spPr>
      </p:pic>
      <p:sp>
        <p:nvSpPr>
          <p:cNvPr id="10"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bg1"/>
                </a:solidFill>
                <a:latin typeface="+mn-lt"/>
                <a:ea typeface="Source Sans Pro" charset="0"/>
                <a:cs typeface="Source Sans Pro" charset="0"/>
              </a:rPr>
              <a:pPr algn="ctr"/>
              <a:t>‹#›</a:t>
            </a:fld>
            <a:endParaRPr lang="en-US" sz="900" b="1" i="0" dirty="0">
              <a:solidFill>
                <a:schemeClr val="bg1"/>
              </a:solidFill>
              <a:latin typeface="+mn-lt"/>
              <a:ea typeface="Source Sans Pro" charset="0"/>
              <a:cs typeface="Source Sans Pro"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789568" y="165623"/>
            <a:ext cx="3354433" cy="6271591"/>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6422" y="4512367"/>
            <a:ext cx="2346246" cy="2345635"/>
          </a:xfrm>
          <a:prstGeom prst="rect">
            <a:avLst/>
          </a:prstGeom>
        </p:spPr>
      </p:pic>
      <p:pic>
        <p:nvPicPr>
          <p:cNvPr id="11" name="Picture 10"/>
          <p:cNvPicPr>
            <a:picLocks noChangeAspect="1"/>
          </p:cNvPicPr>
          <p:nvPr userDrawn="1"/>
        </p:nvPicPr>
        <p:blipFill>
          <a:blip r:embed="rId5" cstate="email">
            <a:alphaModFix amt="60000"/>
            <a:extLst>
              <a:ext uri="{28A0092B-C50C-407E-A947-70E740481C1C}">
                <a14:useLocalDpi xmlns:a14="http://schemas.microsoft.com/office/drawing/2010/main"/>
              </a:ext>
            </a:extLst>
          </a:blip>
          <a:stretch>
            <a:fillRect/>
          </a:stretch>
        </p:blipFill>
        <p:spPr>
          <a:xfrm>
            <a:off x="1744296" y="804022"/>
            <a:ext cx="3592126" cy="4881160"/>
          </a:xfrm>
          <a:prstGeom prst="rect">
            <a:avLst/>
          </a:prstGeom>
        </p:spPr>
      </p:pic>
    </p:spTree>
    <p:extLst>
      <p:ext uri="{BB962C8B-B14F-4D97-AF65-F5344CB8AC3E}">
        <p14:creationId xmlns:p14="http://schemas.microsoft.com/office/powerpoint/2010/main" val="135481586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pter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4000" cy="6856213"/>
          </a:xfrm>
          <a:prstGeom prst="rect">
            <a:avLst/>
          </a:prstGeom>
        </p:spPr>
      </p:pic>
      <p:sp>
        <p:nvSpPr>
          <p:cNvPr id="7" name="Title Placeholder 2"/>
          <p:cNvSpPr>
            <a:spLocks noGrp="1"/>
          </p:cNvSpPr>
          <p:nvPr>
            <p:ph type="title"/>
          </p:nvPr>
        </p:nvSpPr>
        <p:spPr>
          <a:xfrm>
            <a:off x="676458" y="2856606"/>
            <a:ext cx="3847735" cy="1143000"/>
          </a:xfrm>
          <a:prstGeom prst="rect">
            <a:avLst/>
          </a:prstGeom>
        </p:spPr>
        <p:txBody>
          <a:bodyPr vert="horz" lIns="91440" tIns="45720" rIns="91440" bIns="45720" rtlCol="0" anchor="ctr">
            <a:noAutofit/>
          </a:bodyPr>
          <a:lstStyle>
            <a:lvl1pPr>
              <a:defRPr sz="3000">
                <a:solidFill>
                  <a:schemeClr val="bg1"/>
                </a:solidFill>
              </a:defRPr>
            </a:lvl1pPr>
          </a:lstStyle>
          <a:p>
            <a:r>
              <a:rPr lang="en-US"/>
              <a:t>Click to edit Master title style</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1514" y="6437214"/>
            <a:ext cx="535431" cy="194515"/>
          </a:xfrm>
          <a:prstGeom prst="rect">
            <a:avLst/>
          </a:prstGeom>
        </p:spPr>
      </p:pic>
      <p:sp>
        <p:nvSpPr>
          <p:cNvPr id="10"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bg1"/>
                </a:solidFill>
                <a:latin typeface="+mn-lt"/>
                <a:ea typeface="Source Sans Pro" charset="0"/>
                <a:cs typeface="Source Sans Pro" charset="0"/>
              </a:rPr>
              <a:pPr algn="ctr"/>
              <a:t>‹#›</a:t>
            </a:fld>
            <a:endParaRPr lang="en-US" sz="900" b="1" i="0" dirty="0">
              <a:solidFill>
                <a:schemeClr val="bg1"/>
              </a:solidFill>
              <a:latin typeface="+mn-lt"/>
              <a:ea typeface="Source Sans Pro" charset="0"/>
              <a:cs typeface="Source Sans Pro" charset="0"/>
            </a:endParaRPr>
          </a:p>
        </p:txBody>
      </p:sp>
    </p:spTree>
    <p:extLst>
      <p:ext uri="{BB962C8B-B14F-4D97-AF65-F5344CB8AC3E}">
        <p14:creationId xmlns:p14="http://schemas.microsoft.com/office/powerpoint/2010/main" val="102118899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pter Slide-2">
    <p:spTree>
      <p:nvGrpSpPr>
        <p:cNvPr id="1" name=""/>
        <p:cNvGrpSpPr/>
        <p:nvPr/>
      </p:nvGrpSpPr>
      <p:grpSpPr>
        <a:xfrm>
          <a:off x="0" y="0"/>
          <a:ext cx="0" cy="0"/>
          <a:chOff x="0" y="0"/>
          <a:chExt cx="0" cy="0"/>
        </a:xfrm>
      </p:grpSpPr>
      <p:sp>
        <p:nvSpPr>
          <p:cNvPr id="4" name="Title Placeholder 2"/>
          <p:cNvSpPr>
            <a:spLocks noGrp="1"/>
          </p:cNvSpPr>
          <p:nvPr>
            <p:ph type="title"/>
          </p:nvPr>
        </p:nvSpPr>
        <p:spPr>
          <a:xfrm>
            <a:off x="676459" y="2856606"/>
            <a:ext cx="3787847" cy="1143000"/>
          </a:xfrm>
          <a:prstGeom prst="rect">
            <a:avLst/>
          </a:prstGeom>
        </p:spPr>
        <p:txBody>
          <a:bodyPr vert="horz" lIns="91440" tIns="45720" rIns="91440" bIns="45720" rtlCol="0" anchor="ctr">
            <a:noAutofit/>
          </a:bodyPr>
          <a:lstStyle>
            <a:lvl1pPr>
              <a:defRPr sz="3000">
                <a:solidFill>
                  <a:schemeClr val="bg1"/>
                </a:solidFill>
              </a:defRPr>
            </a:lvl1pPr>
          </a:lstStyle>
          <a:p>
            <a:r>
              <a:rPr lang="en-US"/>
              <a:t>Click to edit Master title style</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00551" y="0"/>
            <a:ext cx="5243450" cy="4251066"/>
          </a:xfrm>
          <a:prstGeom prst="rect">
            <a:avLst/>
          </a:prstGeom>
        </p:spPr>
      </p:pic>
      <p:pic>
        <p:nvPicPr>
          <p:cNvPr id="7" name="Picture 6"/>
          <p:cNvPicPr>
            <a:picLocks noChangeAspect="1"/>
          </p:cNvPicPr>
          <p:nvPr userDrawn="1"/>
        </p:nvPicPr>
        <p:blipFill>
          <a:blip r:embed="rId3" cstate="email">
            <a:alphaModFix amt="60000"/>
            <a:extLst>
              <a:ext uri="{28A0092B-C50C-407E-A947-70E740481C1C}">
                <a14:useLocalDpi xmlns:a14="http://schemas.microsoft.com/office/drawing/2010/main"/>
              </a:ext>
            </a:extLst>
          </a:blip>
          <a:stretch>
            <a:fillRect/>
          </a:stretch>
        </p:blipFill>
        <p:spPr>
          <a:xfrm>
            <a:off x="4591701" y="987526"/>
            <a:ext cx="3592126" cy="488116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1514" y="6437214"/>
            <a:ext cx="535431" cy="194515"/>
          </a:xfrm>
          <a:prstGeom prst="rect">
            <a:avLst/>
          </a:prstGeom>
        </p:spPr>
      </p:pic>
      <p:sp>
        <p:nvSpPr>
          <p:cNvPr id="10"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bg1"/>
                </a:solidFill>
                <a:latin typeface="+mn-lt"/>
                <a:ea typeface="Source Sans Pro" charset="0"/>
                <a:cs typeface="Source Sans Pro" charset="0"/>
              </a:rPr>
              <a:pPr algn="ctr"/>
              <a:t>‹#›</a:t>
            </a:fld>
            <a:endParaRPr lang="en-US" sz="900" b="1" i="0" dirty="0">
              <a:solidFill>
                <a:schemeClr val="bg1"/>
              </a:solidFill>
              <a:latin typeface="+mn-lt"/>
              <a:ea typeface="Source Sans Pro" charset="0"/>
              <a:cs typeface="Source Sans Pro" charset="0"/>
            </a:endParaRPr>
          </a:p>
        </p:txBody>
      </p:sp>
    </p:spTree>
    <p:extLst>
      <p:ext uri="{BB962C8B-B14F-4D97-AF65-F5344CB8AC3E}">
        <p14:creationId xmlns:p14="http://schemas.microsoft.com/office/powerpoint/2010/main" val="21508068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hapter Slide-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4000" cy="6856213"/>
          </a:xfrm>
          <a:prstGeom prst="rect">
            <a:avLst/>
          </a:prstGeom>
        </p:spPr>
      </p:pic>
      <p:sp>
        <p:nvSpPr>
          <p:cNvPr id="4" name="Title Placeholder 2"/>
          <p:cNvSpPr>
            <a:spLocks noGrp="1"/>
          </p:cNvSpPr>
          <p:nvPr>
            <p:ph type="title"/>
          </p:nvPr>
        </p:nvSpPr>
        <p:spPr>
          <a:xfrm>
            <a:off x="676459" y="2856606"/>
            <a:ext cx="4081838" cy="1143000"/>
          </a:xfrm>
          <a:prstGeom prst="rect">
            <a:avLst/>
          </a:prstGeom>
        </p:spPr>
        <p:txBody>
          <a:bodyPr vert="horz" lIns="91440" tIns="45720" rIns="91440" bIns="45720" rtlCol="0" anchor="ctr">
            <a:noAutofit/>
          </a:bodyPr>
          <a:lstStyle>
            <a:lvl1pPr>
              <a:defRPr sz="3000">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6672" y="1469037"/>
            <a:ext cx="3097328" cy="4944881"/>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1514" y="6437214"/>
            <a:ext cx="535431" cy="194515"/>
          </a:xfrm>
          <a:prstGeom prst="rect">
            <a:avLst/>
          </a:prstGeom>
        </p:spPr>
      </p:pic>
      <p:sp>
        <p:nvSpPr>
          <p:cNvPr id="10"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bg1"/>
                </a:solidFill>
                <a:latin typeface="+mn-lt"/>
                <a:ea typeface="Source Sans Pro" charset="0"/>
                <a:cs typeface="Source Sans Pro" charset="0"/>
              </a:rPr>
              <a:pPr algn="ctr"/>
              <a:t>‹#›</a:t>
            </a:fld>
            <a:endParaRPr lang="en-US" sz="900" b="1" i="0" dirty="0">
              <a:solidFill>
                <a:schemeClr val="bg1"/>
              </a:solidFill>
              <a:latin typeface="+mn-lt"/>
              <a:ea typeface="Source Sans Pro" charset="0"/>
              <a:cs typeface="Source Sans Pro" charset="0"/>
            </a:endParaRPr>
          </a:p>
        </p:txBody>
      </p:sp>
    </p:spTree>
    <p:extLst>
      <p:ext uri="{BB962C8B-B14F-4D97-AF65-F5344CB8AC3E}">
        <p14:creationId xmlns:p14="http://schemas.microsoft.com/office/powerpoint/2010/main" val="38206590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hapter Slide-4">
    <p:spTree>
      <p:nvGrpSpPr>
        <p:cNvPr id="1" name=""/>
        <p:cNvGrpSpPr/>
        <p:nvPr/>
      </p:nvGrpSpPr>
      <p:grpSpPr>
        <a:xfrm>
          <a:off x="0" y="0"/>
          <a:ext cx="0" cy="0"/>
          <a:chOff x="0" y="0"/>
          <a:chExt cx="0" cy="0"/>
        </a:xfrm>
      </p:grpSpPr>
      <p:sp>
        <p:nvSpPr>
          <p:cNvPr id="4" name="Title Placeholder 2"/>
          <p:cNvSpPr>
            <a:spLocks noGrp="1"/>
          </p:cNvSpPr>
          <p:nvPr>
            <p:ph type="title"/>
          </p:nvPr>
        </p:nvSpPr>
        <p:spPr>
          <a:xfrm>
            <a:off x="676458" y="2856606"/>
            <a:ext cx="3956621" cy="1143000"/>
          </a:xfrm>
          <a:prstGeom prst="rect">
            <a:avLst/>
          </a:prstGeom>
        </p:spPr>
        <p:txBody>
          <a:bodyPr vert="horz" lIns="91440" tIns="45720" rIns="91440" bIns="45720" rtlCol="0" anchor="ctr">
            <a:noAutofit/>
          </a:bodyPr>
          <a:lstStyle>
            <a:lvl1pPr>
              <a:defRPr sz="3000">
                <a:solidFill>
                  <a:schemeClr val="bg1"/>
                </a:solidFill>
              </a:defRPr>
            </a:lvl1pPr>
          </a:lstStyle>
          <a:p>
            <a:r>
              <a:rPr lang="en-US"/>
              <a:t>Click to edit Master title style</a:t>
            </a:r>
            <a:endParaRPr lang="en-US" dirty="0"/>
          </a:p>
        </p:txBody>
      </p:sp>
      <p:sp>
        <p:nvSpPr>
          <p:cNvPr id="5" name="AutoShape 1"/>
          <p:cNvSpPr>
            <a:spLocks/>
          </p:cNvSpPr>
          <p:nvPr userDrawn="1"/>
        </p:nvSpPr>
        <p:spPr bwMode="auto">
          <a:xfrm rot="19784411">
            <a:off x="3445400" y="694426"/>
            <a:ext cx="4891009" cy="6350884"/>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2700" cap="flat">
            <a:solidFill>
              <a:schemeClr val="bg1">
                <a:alpha val="30000"/>
              </a:schemeClr>
            </a:solidFill>
            <a:prstDash val="dash"/>
            <a:miter lim="800000"/>
            <a:headEnd type="none" w="med" len="med"/>
            <a:tailEnd type="none" w="med" len="med"/>
          </a:ln>
        </p:spPr>
        <p:txBody>
          <a:bodyPr lIns="0" tIns="0" rIns="0" bIns="0"/>
          <a:lstStyle/>
          <a:p>
            <a:endParaRPr lang="en-US" sz="1012"/>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95638" y="286730"/>
            <a:ext cx="3648362" cy="513975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1514" y="6437214"/>
            <a:ext cx="535431" cy="194515"/>
          </a:xfrm>
          <a:prstGeom prst="rect">
            <a:avLst/>
          </a:prstGeom>
        </p:spPr>
      </p:pic>
      <p:sp>
        <p:nvSpPr>
          <p:cNvPr id="12"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bg1"/>
                </a:solidFill>
                <a:latin typeface="+mn-lt"/>
                <a:ea typeface="Source Sans Pro" charset="0"/>
                <a:cs typeface="Source Sans Pro" charset="0"/>
              </a:rPr>
              <a:pPr algn="ctr"/>
              <a:t>‹#›</a:t>
            </a:fld>
            <a:endParaRPr lang="en-US" sz="900" b="1" i="0" dirty="0">
              <a:solidFill>
                <a:schemeClr val="bg1"/>
              </a:solidFill>
              <a:latin typeface="+mn-lt"/>
              <a:ea typeface="Source Sans Pro" charset="0"/>
              <a:cs typeface="Source Sans Pro" charset="0"/>
            </a:endParaRPr>
          </a:p>
        </p:txBody>
      </p:sp>
    </p:spTree>
    <p:extLst>
      <p:ext uri="{BB962C8B-B14F-4D97-AF65-F5344CB8AC3E}">
        <p14:creationId xmlns:p14="http://schemas.microsoft.com/office/powerpoint/2010/main" val="104759494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slide_ Light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262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Blank slide_Dark Backgroun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514" y="6437214"/>
            <a:ext cx="535431" cy="194515"/>
          </a:xfrm>
          <a:prstGeom prst="rect">
            <a:avLst/>
          </a:prstGeom>
        </p:spPr>
      </p:pic>
      <p:sp>
        <p:nvSpPr>
          <p:cNvPr id="3"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bg1"/>
                </a:solidFill>
                <a:latin typeface="+mn-lt"/>
                <a:ea typeface="Source Sans Pro" charset="0"/>
                <a:cs typeface="Source Sans Pro" charset="0"/>
              </a:rPr>
              <a:pPr algn="ctr"/>
              <a:t>‹#›</a:t>
            </a:fld>
            <a:endParaRPr lang="en-US" sz="900" b="1" i="0" dirty="0">
              <a:solidFill>
                <a:schemeClr val="bg1"/>
              </a:solidFill>
              <a:latin typeface="+mn-lt"/>
              <a:ea typeface="Source Sans Pro" charset="0"/>
              <a:cs typeface="Source Sans Pro" charset="0"/>
            </a:endParaRPr>
          </a:p>
        </p:txBody>
      </p:sp>
    </p:spTree>
    <p:extLst>
      <p:ext uri="{BB962C8B-B14F-4D97-AF65-F5344CB8AC3E}">
        <p14:creationId xmlns:p14="http://schemas.microsoft.com/office/powerpoint/2010/main" val="37962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sz="2200" b="1" i="0" u="heavy">
                <a:solidFill>
                  <a:srgbClr val="6A8D30"/>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6" name="Holder 6"/>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spcBef>
                <a:spcPts val="5"/>
              </a:spcBef>
            </a:pPr>
            <a:fld id="{81D60167-4931-47E6-BA6A-407CBD079E47}" type="slidenum">
              <a:rPr spc="-5" dirty="0"/>
              <a:t>‹#›</a:t>
            </a:fld>
            <a:endParaRPr spc="-5" dirty="0"/>
          </a:p>
        </p:txBody>
      </p:sp>
      <p:sp>
        <p:nvSpPr>
          <p:cNvPr id="7" name="TextBox 6">
            <a:extLst>
              <a:ext uri="{FF2B5EF4-FFF2-40B4-BE49-F238E27FC236}">
                <a16:creationId xmlns:a16="http://schemas.microsoft.com/office/drawing/2014/main" id="{AE8FE6AC-B6D1-464D-9667-01C3995441F9}"/>
              </a:ext>
            </a:extLst>
          </p:cNvPr>
          <p:cNvSpPr txBox="1"/>
          <p:nvPr userDrawn="1"/>
        </p:nvSpPr>
        <p:spPr>
          <a:xfrm>
            <a:off x="6248400" y="6525581"/>
            <a:ext cx="2895600" cy="276999"/>
          </a:xfrm>
          <a:prstGeom prst="rect">
            <a:avLst/>
          </a:prstGeom>
          <a:noFill/>
        </p:spPr>
        <p:txBody>
          <a:bodyPr wrap="square">
            <a:spAutoFit/>
          </a:bodyPr>
          <a:lstStyle/>
          <a:p>
            <a:pPr marL="0" marR="0">
              <a:spcBef>
                <a:spcPts val="0"/>
              </a:spcBef>
              <a:spcAft>
                <a:spcPts val="0"/>
              </a:spcAft>
            </a:pPr>
            <a:r>
              <a:rPr lang="en-US" sz="1200" b="1" i="1" dirty="0">
                <a:solidFill>
                  <a:schemeClr val="accent3">
                    <a:lumMod val="60000"/>
                    <a:lumOff val="40000"/>
                  </a:schemeClr>
                </a:solidFill>
                <a:effectLst/>
                <a:latin typeface="Calibri" panose="020F0502020204030204" pitchFamily="34" charset="0"/>
                <a:ea typeface="Calibri" panose="020F0502020204030204" pitchFamily="34" charset="0"/>
              </a:rPr>
              <a:t>© 2021 Foundation for Financial Planning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Gill Sans MT"/>
                <a:cs typeface="Gill Sans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7" name="Holder 7"/>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spcBef>
                <a:spcPts val="5"/>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5" name="Holder 5"/>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spcBef>
                <a:spcPts val="5"/>
              </a:spcBef>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0" y="0"/>
            <a:ext cx="9143999" cy="468172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4" name="Holder 4"/>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spcBef>
                <a:spcPts val="5"/>
              </a:spcBef>
            </a:pPr>
            <a:fld id="{81D60167-4931-47E6-BA6A-407CBD079E47}" type="slidenum">
              <a:rPr spc="-5" dirty="0"/>
              <a:t>‹#›</a:t>
            </a:fld>
            <a:endParaRPr spc="-5"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C5283E-59E1-4B42-B252-9B7E085E5D94}"/>
              </a:ext>
            </a:extLst>
          </p:cNvPr>
          <p:cNvSpPr txBox="1"/>
          <p:nvPr userDrawn="1"/>
        </p:nvSpPr>
        <p:spPr>
          <a:xfrm>
            <a:off x="6248400" y="6525581"/>
            <a:ext cx="2895600" cy="276999"/>
          </a:xfrm>
          <a:prstGeom prst="rect">
            <a:avLst/>
          </a:prstGeom>
          <a:noFill/>
        </p:spPr>
        <p:txBody>
          <a:bodyPr wrap="square">
            <a:spAutoFit/>
          </a:bodyPr>
          <a:lstStyle/>
          <a:p>
            <a:pPr marL="0" marR="0">
              <a:spcBef>
                <a:spcPts val="0"/>
              </a:spcBef>
              <a:spcAft>
                <a:spcPts val="0"/>
              </a:spcAft>
            </a:pPr>
            <a:r>
              <a:rPr lang="en-US" sz="1200" b="1" i="1" dirty="0">
                <a:solidFill>
                  <a:schemeClr val="accent3">
                    <a:lumMod val="60000"/>
                    <a:lumOff val="40000"/>
                  </a:schemeClr>
                </a:solidFill>
                <a:effectLst/>
                <a:latin typeface="Calibri" panose="020F0502020204030204" pitchFamily="34" charset="0"/>
                <a:ea typeface="Calibri" panose="020F0502020204030204" pitchFamily="34" charset="0"/>
              </a:rPr>
              <a:t>© 2021 Foundation for Financial Planning</a:t>
            </a:r>
          </a:p>
        </p:txBody>
      </p:sp>
    </p:spTree>
    <p:extLst>
      <p:ext uri="{BB962C8B-B14F-4D97-AF65-F5344CB8AC3E}">
        <p14:creationId xmlns:p14="http://schemas.microsoft.com/office/powerpoint/2010/main" val="148918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57200" y="6377940"/>
            <a:ext cx="2103120" cy="342900"/>
          </a:xfrm>
          <a:prstGeom prst="rect">
            <a:avLst/>
          </a:prstGeom>
        </p:spPr>
        <p:txBody>
          <a:bodyPr/>
          <a:lstStyle/>
          <a:p>
            <a:fld id="{0EEF63AC-4F7A-41A4-A68A-7E954BADDB75}" type="datetime1">
              <a:rPr lang="en-US" smtClean="0"/>
              <a:t>10/28/2021</a:t>
            </a:fld>
            <a:endParaRPr lang="en-US" dirty="0"/>
          </a:p>
        </p:txBody>
      </p:sp>
      <p:sp>
        <p:nvSpPr>
          <p:cNvPr id="6" name="Footer Placeholder 5"/>
          <p:cNvSpPr>
            <a:spLocks noGrp="1"/>
          </p:cNvSpPr>
          <p:nvPr>
            <p:ph type="ftr" sz="quarter" idx="11"/>
          </p:nvPr>
        </p:nvSpPr>
        <p:spPr>
          <a:xfrm>
            <a:off x="3108960" y="6377940"/>
            <a:ext cx="2926080" cy="34290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F8F740F-85B1-47F7-9D1F-D05C8B657950}" type="slidenum">
              <a:rPr lang="en-US" smtClean="0"/>
              <a:pPr/>
              <a:t>‹#›</a:t>
            </a:fld>
            <a:endParaRPr lang="en-US" dirty="0"/>
          </a:p>
        </p:txBody>
      </p:sp>
    </p:spTree>
    <p:extLst>
      <p:ext uri="{BB962C8B-B14F-4D97-AF65-F5344CB8AC3E}">
        <p14:creationId xmlns:p14="http://schemas.microsoft.com/office/powerpoint/2010/main" val="8657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 with Generic Phot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4000" cy="6856213"/>
          </a:xfrm>
          <a:prstGeom prst="rect">
            <a:avLst/>
          </a:prstGeom>
        </p:spPr>
      </p:pic>
      <p:sp>
        <p:nvSpPr>
          <p:cNvPr id="3" name="Text Placeholder 2"/>
          <p:cNvSpPr>
            <a:spLocks noGrp="1"/>
          </p:cNvSpPr>
          <p:nvPr>
            <p:ph type="body" sz="quarter" idx="10"/>
          </p:nvPr>
        </p:nvSpPr>
        <p:spPr>
          <a:xfrm>
            <a:off x="232617" y="1534155"/>
            <a:ext cx="7082584" cy="1310872"/>
          </a:xfrm>
          <a:prstGeom prst="rect">
            <a:avLst/>
          </a:prstGeom>
          <a:noFill/>
          <a:ln>
            <a:noFill/>
          </a:ln>
        </p:spPr>
        <p:txBody>
          <a:bodyPr wrap="square" rtlCol="0">
            <a:spAutoFit/>
          </a:bodyPr>
          <a:lstStyle>
            <a:lvl1pPr marL="0" indent="0">
              <a:buNone/>
              <a:defRPr lang="en-GB" sz="4399" b="0" i="0" baseline="0" dirty="0">
                <a:solidFill>
                  <a:schemeClr val="accent1"/>
                </a:solidFill>
                <a:latin typeface="+mj-lt"/>
                <a:ea typeface="Calibri Light" charset="0"/>
                <a:cs typeface="Calibri Light" charset="0"/>
              </a:defRPr>
            </a:lvl1pPr>
          </a:lstStyle>
          <a:p>
            <a:pPr marL="0" lvl="0"/>
            <a:r>
              <a:rPr lang="en-US"/>
              <a:t>Click to edit Master text styles</a:t>
            </a:r>
          </a:p>
        </p:txBody>
      </p:sp>
      <p:sp>
        <p:nvSpPr>
          <p:cNvPr id="45" name="Text Placeholder 2"/>
          <p:cNvSpPr>
            <a:spLocks noGrp="1"/>
          </p:cNvSpPr>
          <p:nvPr>
            <p:ph type="body" sz="quarter" idx="11"/>
          </p:nvPr>
        </p:nvSpPr>
        <p:spPr>
          <a:xfrm>
            <a:off x="232617" y="3467345"/>
            <a:ext cx="7082585" cy="1012023"/>
          </a:xfrm>
          <a:prstGeom prst="rect">
            <a:avLst/>
          </a:prstGeom>
          <a:noFill/>
          <a:ln>
            <a:noFill/>
          </a:ln>
        </p:spPr>
        <p:txBody>
          <a:bodyPr wrap="square" rtlCol="0">
            <a:noAutofit/>
          </a:bodyPr>
          <a:lstStyle>
            <a:lvl1pPr marL="0" indent="0" algn="l">
              <a:buNone/>
              <a:defRPr lang="en-GB" sz="1350" b="1" i="0" baseline="0" dirty="0">
                <a:solidFill>
                  <a:schemeClr val="accent1"/>
                </a:solidFill>
                <a:latin typeface="+mn-lt"/>
                <a:ea typeface="Calibri Light" charset="0"/>
                <a:cs typeface="Calibri Light" charset="0"/>
              </a:defRPr>
            </a:lvl1pPr>
          </a:lstStyle>
          <a:p>
            <a:pPr marL="0" lvl="0"/>
            <a:r>
              <a:rPr lang="en-US"/>
              <a:t>Click to edit Master text styles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9365" y="554840"/>
            <a:ext cx="1280165" cy="465068"/>
          </a:xfrm>
          <a:prstGeom prst="rect">
            <a:avLst/>
          </a:prstGeom>
        </p:spPr>
      </p:pic>
      <p:sp>
        <p:nvSpPr>
          <p:cNvPr id="9" name="Text Placeholder 8"/>
          <p:cNvSpPr>
            <a:spLocks noGrp="1"/>
          </p:cNvSpPr>
          <p:nvPr>
            <p:ph type="body" sz="quarter" idx="12"/>
          </p:nvPr>
        </p:nvSpPr>
        <p:spPr>
          <a:xfrm>
            <a:off x="232617" y="5449755"/>
            <a:ext cx="2912331" cy="436073"/>
          </a:xfrm>
        </p:spPr>
        <p:txBody>
          <a:bodyPr>
            <a:normAutofit/>
          </a:bodyPr>
          <a:lstStyle>
            <a:lvl1pPr marL="0" indent="0">
              <a:buNone/>
              <a:defRPr sz="1350" b="1">
                <a:solidFill>
                  <a:schemeClr val="accent1"/>
                </a:solidFill>
              </a:defRPr>
            </a:lvl1pPr>
            <a:lvl2pPr marL="457085" indent="0">
              <a:buNone/>
              <a:defRPr b="1">
                <a:solidFill>
                  <a:schemeClr val="accent1"/>
                </a:solidFill>
              </a:defRPr>
            </a:lvl2pPr>
            <a:lvl3pPr marL="914171" indent="0">
              <a:buNone/>
              <a:defRPr b="1">
                <a:solidFill>
                  <a:schemeClr val="accent1"/>
                </a:solidFill>
              </a:defRPr>
            </a:lvl3pPr>
            <a:lvl4pPr marL="1371257" indent="0">
              <a:buNone/>
              <a:defRPr b="1">
                <a:solidFill>
                  <a:schemeClr val="accent1"/>
                </a:solidFill>
              </a:defRPr>
            </a:lvl4pPr>
            <a:lvl5pPr marL="182834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421270757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9"/>
          </a:xfrm>
          <a:prstGeom prst="rect">
            <a:avLst/>
          </a:prstGeom>
          <a:blipFill>
            <a:blip r:embed="rId10"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1067205" y="192519"/>
            <a:ext cx="7009588" cy="951865"/>
          </a:xfrm>
          <a:prstGeom prst="rect">
            <a:avLst/>
          </a:prstGeom>
        </p:spPr>
        <p:txBody>
          <a:bodyPr wrap="square" lIns="0" tIns="0" rIns="0" bIns="0">
            <a:spAutoFit/>
          </a:bodyPr>
          <a:lstStyle>
            <a:lvl1pPr>
              <a:defRPr sz="3200" b="1" i="0">
                <a:solidFill>
                  <a:schemeClr val="bg1"/>
                </a:solidFill>
                <a:latin typeface="Gill Sans MT"/>
                <a:cs typeface="Gill Sans MT"/>
              </a:defRPr>
            </a:lvl1pPr>
          </a:lstStyle>
          <a:p>
            <a:endParaRPr/>
          </a:p>
        </p:txBody>
      </p:sp>
      <p:sp>
        <p:nvSpPr>
          <p:cNvPr id="3" name="Holder 3"/>
          <p:cNvSpPr>
            <a:spLocks noGrp="1"/>
          </p:cNvSpPr>
          <p:nvPr>
            <p:ph type="body" idx="1"/>
          </p:nvPr>
        </p:nvSpPr>
        <p:spPr>
          <a:xfrm>
            <a:off x="642363" y="1734910"/>
            <a:ext cx="7859273" cy="3992245"/>
          </a:xfrm>
          <a:prstGeom prst="rect">
            <a:avLst/>
          </a:prstGeom>
        </p:spPr>
        <p:txBody>
          <a:bodyPr wrap="square" lIns="0" tIns="0" rIns="0" bIns="0">
            <a:spAutoFit/>
          </a:bodyPr>
          <a:lstStyle>
            <a:lvl1pPr>
              <a:defRPr sz="2200" b="1" i="0" u="heavy">
                <a:solidFill>
                  <a:srgbClr val="6A8D30"/>
                </a:solidFill>
                <a:latin typeface="Gill Sans MT"/>
                <a:cs typeface="Gill Sans MT"/>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6" name="Holder 6"/>
          <p:cNvSpPr>
            <a:spLocks noGrp="1"/>
          </p:cNvSpPr>
          <p:nvPr>
            <p:ph type="sldNum" sz="quarter" idx="7"/>
          </p:nvPr>
        </p:nvSpPr>
        <p:spPr>
          <a:xfrm>
            <a:off x="8050250" y="6203232"/>
            <a:ext cx="217804" cy="167639"/>
          </a:xfrm>
          <a:prstGeom prst="rect">
            <a:avLst/>
          </a:prstGeom>
        </p:spPr>
        <p:txBody>
          <a:bodyPr wrap="square" lIns="0" tIns="0" rIns="0" bIns="0">
            <a:spAutoFit/>
          </a:bodyPr>
          <a:lstStyle>
            <a:lvl1pPr>
              <a:defRPr sz="1000" b="1" i="0">
                <a:solidFill>
                  <a:schemeClr val="tx1"/>
                </a:solidFill>
                <a:latin typeface="Arial"/>
                <a:cs typeface="Arial"/>
              </a:defRPr>
            </a:lvl1pPr>
          </a:lstStyle>
          <a:p>
            <a:pPr marL="38100">
              <a:lnSpc>
                <a:spcPct val="100000"/>
              </a:lnSpc>
              <a:spcBef>
                <a:spcPts val="5"/>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3" r:id="rId4"/>
    <p:sldLayoutId id="2147483664" r:id="rId5"/>
    <p:sldLayoutId id="2147483665" r:id="rId6"/>
    <p:sldLayoutId id="2147483667" r:id="rId7"/>
    <p:sldLayoutId id="214748368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377699"/>
            <a:ext cx="822960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p:cNvSpPr>
            <a:spLocks noGrp="1"/>
          </p:cNvSpPr>
          <p:nvPr>
            <p:ph type="body" idx="1"/>
          </p:nvPr>
        </p:nvSpPr>
        <p:spPr>
          <a:xfrm>
            <a:off x="457200" y="1743635"/>
            <a:ext cx="8229601"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05163" y="6446812"/>
            <a:ext cx="539735" cy="196312"/>
          </a:xfrm>
          <a:prstGeom prst="rect">
            <a:avLst/>
          </a:prstGeom>
        </p:spPr>
      </p:pic>
      <p:sp>
        <p:nvSpPr>
          <p:cNvPr id="7" name="Slide Number Placeholder 5"/>
          <p:cNvSpPr txBox="1">
            <a:spLocks/>
          </p:cNvSpPr>
          <p:nvPr userDrawn="1"/>
        </p:nvSpPr>
        <p:spPr>
          <a:xfrm>
            <a:off x="8514229" y="6380671"/>
            <a:ext cx="485816" cy="328599"/>
          </a:xfrm>
          <a:prstGeom prst="rect">
            <a:avLst/>
          </a:prstGeom>
        </p:spPr>
        <p:txBody>
          <a:bodyPr vert="horz" wrap="none" lIns="91416" tIns="45708" rIns="91416" bIns="4570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b="1" i="0" smtClean="0">
                <a:solidFill>
                  <a:schemeClr val="accent1"/>
                </a:solidFill>
                <a:latin typeface="+mn-lt"/>
                <a:ea typeface="Source Sans Pro" charset="0"/>
                <a:cs typeface="Source Sans Pro" charset="0"/>
              </a:rPr>
              <a:pPr algn="ctr"/>
              <a:t>‹#›</a:t>
            </a:fld>
            <a:endParaRPr lang="en-US" sz="900" b="1" i="0" dirty="0">
              <a:solidFill>
                <a:schemeClr val="accent1"/>
              </a:solidFill>
              <a:latin typeface="+mn-lt"/>
              <a:ea typeface="Source Sans Pro" charset="0"/>
              <a:cs typeface="Source Sans Pro" charset="0"/>
            </a:endParaRPr>
          </a:p>
        </p:txBody>
      </p:sp>
    </p:spTree>
    <p:extLst>
      <p:ext uri="{BB962C8B-B14F-4D97-AF65-F5344CB8AC3E}">
        <p14:creationId xmlns:p14="http://schemas.microsoft.com/office/powerpoint/2010/main" val="39400565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hf hdr="0" ftr="0" dt="0"/>
  <p:txStyles>
    <p:titleStyle>
      <a:lvl1pPr algn="l" defTabSz="914171" rtl="0" eaLnBrk="1" latinLnBrk="0" hangingPunct="1">
        <a:lnSpc>
          <a:spcPct val="90000"/>
        </a:lnSpc>
        <a:spcBef>
          <a:spcPct val="0"/>
        </a:spcBef>
        <a:buNone/>
        <a:defRPr sz="2400" b="0" i="0" kern="1200">
          <a:solidFill>
            <a:schemeClr val="accent1"/>
          </a:solidFill>
          <a:latin typeface="+mj-lt"/>
          <a:ea typeface="Calibri Light" charset="0"/>
          <a:cs typeface="Calibri Light" charset="0"/>
        </a:defRPr>
      </a:lvl1pPr>
    </p:titleStyle>
    <p:bodyStyle>
      <a:lvl1pPr marL="228543" indent="-228543" algn="l" defTabSz="914171" rtl="0" eaLnBrk="1" latinLnBrk="0" hangingPunct="1">
        <a:lnSpc>
          <a:spcPct val="90000"/>
        </a:lnSpc>
        <a:spcBef>
          <a:spcPts val="1000"/>
        </a:spcBef>
        <a:buFont typeface="Arial" panose="020B0604020202020204" pitchFamily="34" charset="0"/>
        <a:buChar char="•"/>
        <a:defRPr sz="1500" b="0" i="0" kern="1200">
          <a:solidFill>
            <a:schemeClr val="tx1"/>
          </a:solidFill>
          <a:latin typeface="Arial" charset="0"/>
          <a:ea typeface="Arial" charset="0"/>
          <a:cs typeface="Arial" charset="0"/>
        </a:defRPr>
      </a:lvl1pPr>
      <a:lvl2pPr marL="685628" indent="-228543" algn="l" defTabSz="914171" rtl="0" eaLnBrk="1" latinLnBrk="0" hangingPunct="1">
        <a:lnSpc>
          <a:spcPct val="90000"/>
        </a:lnSpc>
        <a:spcBef>
          <a:spcPts val="500"/>
        </a:spcBef>
        <a:buFont typeface="Arial" panose="020B0604020202020204" pitchFamily="34" charset="0"/>
        <a:buChar char="•"/>
        <a:defRPr sz="1500" b="0" i="0" kern="1200">
          <a:solidFill>
            <a:schemeClr val="tx1"/>
          </a:solidFill>
          <a:latin typeface="Arial" charset="0"/>
          <a:ea typeface="Arial" charset="0"/>
          <a:cs typeface="Arial" charset="0"/>
        </a:defRPr>
      </a:lvl2pPr>
      <a:lvl3pPr marL="1142714" indent="-228543" algn="l" defTabSz="914171" rtl="0" eaLnBrk="1" latinLnBrk="0" hangingPunct="1">
        <a:lnSpc>
          <a:spcPct val="90000"/>
        </a:lnSpc>
        <a:spcBef>
          <a:spcPts val="500"/>
        </a:spcBef>
        <a:buFont typeface="Arial" panose="020B0604020202020204" pitchFamily="34" charset="0"/>
        <a:buChar char="•"/>
        <a:defRPr sz="1500" b="0" i="0" kern="1200">
          <a:solidFill>
            <a:schemeClr val="tx1"/>
          </a:solidFill>
          <a:latin typeface="Arial" charset="0"/>
          <a:ea typeface="Arial" charset="0"/>
          <a:cs typeface="Arial" charset="0"/>
        </a:defRPr>
      </a:lvl3pPr>
      <a:lvl4pPr marL="1599800" indent="-228543" algn="l" defTabSz="914171" rtl="0" eaLnBrk="1" latinLnBrk="0" hangingPunct="1">
        <a:lnSpc>
          <a:spcPct val="90000"/>
        </a:lnSpc>
        <a:spcBef>
          <a:spcPts val="500"/>
        </a:spcBef>
        <a:buFont typeface="Arial" panose="020B0604020202020204" pitchFamily="34" charset="0"/>
        <a:buChar char="•"/>
        <a:defRPr sz="1500" b="0" i="0" kern="1200">
          <a:solidFill>
            <a:schemeClr val="tx1"/>
          </a:solidFill>
          <a:latin typeface="Arial" charset="0"/>
          <a:ea typeface="Arial" charset="0"/>
          <a:cs typeface="Arial" charset="0"/>
        </a:defRPr>
      </a:lvl4pPr>
      <a:lvl5pPr marL="2056886" indent="-228543" algn="l" defTabSz="914171" rtl="0" eaLnBrk="1" latinLnBrk="0" hangingPunct="1">
        <a:lnSpc>
          <a:spcPct val="90000"/>
        </a:lnSpc>
        <a:spcBef>
          <a:spcPts val="500"/>
        </a:spcBef>
        <a:buFont typeface="Arial" panose="020B0604020202020204" pitchFamily="34" charset="0"/>
        <a:buChar char="•"/>
        <a:defRPr sz="1500" b="0" i="0" kern="1200">
          <a:solidFill>
            <a:schemeClr val="tx1"/>
          </a:solidFill>
          <a:latin typeface="Arial" charset="0"/>
          <a:ea typeface="Arial" charset="0"/>
          <a:cs typeface="Arial" charset="0"/>
        </a:defRPr>
      </a:lvl5pPr>
      <a:lvl6pPr marL="2513972" indent="-228543"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229" indent="-228543"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71" rtl="0" eaLnBrk="1" latinLnBrk="0" hangingPunct="1">
        <a:defRPr sz="1799" kern="1200">
          <a:solidFill>
            <a:schemeClr val="tx1"/>
          </a:solidFill>
          <a:latin typeface="+mn-lt"/>
          <a:ea typeface="+mn-ea"/>
          <a:cs typeface="+mn-cs"/>
        </a:defRPr>
      </a:lvl1pPr>
      <a:lvl2pPr marL="457086" algn="l" defTabSz="914171" rtl="0" eaLnBrk="1" latinLnBrk="0" hangingPunct="1">
        <a:defRPr sz="1799" kern="1200">
          <a:solidFill>
            <a:schemeClr val="tx1"/>
          </a:solidFill>
          <a:latin typeface="+mn-lt"/>
          <a:ea typeface="+mn-ea"/>
          <a:cs typeface="+mn-cs"/>
        </a:defRPr>
      </a:lvl2pPr>
      <a:lvl3pPr marL="914171" algn="l" defTabSz="914171" rtl="0" eaLnBrk="1" latinLnBrk="0" hangingPunct="1">
        <a:defRPr sz="1799" kern="1200">
          <a:solidFill>
            <a:schemeClr val="tx1"/>
          </a:solidFill>
          <a:latin typeface="+mn-lt"/>
          <a:ea typeface="+mn-ea"/>
          <a:cs typeface="+mn-cs"/>
        </a:defRPr>
      </a:lvl3pPr>
      <a:lvl4pPr marL="1371257" algn="l" defTabSz="914171" rtl="0" eaLnBrk="1" latinLnBrk="0" hangingPunct="1">
        <a:defRPr sz="1799" kern="1200">
          <a:solidFill>
            <a:schemeClr val="tx1"/>
          </a:solidFill>
          <a:latin typeface="+mn-lt"/>
          <a:ea typeface="+mn-ea"/>
          <a:cs typeface="+mn-cs"/>
        </a:defRPr>
      </a:lvl4pPr>
      <a:lvl5pPr marL="1828343" algn="l" defTabSz="914171" rtl="0" eaLnBrk="1" latinLnBrk="0" hangingPunct="1">
        <a:defRPr sz="1799" kern="1200">
          <a:solidFill>
            <a:schemeClr val="tx1"/>
          </a:solidFill>
          <a:latin typeface="+mn-lt"/>
          <a:ea typeface="+mn-ea"/>
          <a:cs typeface="+mn-cs"/>
        </a:defRPr>
      </a:lvl5pPr>
      <a:lvl6pPr marL="2285429" algn="l" defTabSz="914171" rtl="0" eaLnBrk="1" latinLnBrk="0" hangingPunct="1">
        <a:defRPr sz="1799" kern="1200">
          <a:solidFill>
            <a:schemeClr val="tx1"/>
          </a:solidFill>
          <a:latin typeface="+mn-lt"/>
          <a:ea typeface="+mn-ea"/>
          <a:cs typeface="+mn-cs"/>
        </a:defRPr>
      </a:lvl6pPr>
      <a:lvl7pPr marL="2742515" algn="l" defTabSz="914171" rtl="0" eaLnBrk="1" latinLnBrk="0" hangingPunct="1">
        <a:defRPr sz="1799" kern="1200">
          <a:solidFill>
            <a:schemeClr val="tx1"/>
          </a:solidFill>
          <a:latin typeface="+mn-lt"/>
          <a:ea typeface="+mn-ea"/>
          <a:cs typeface="+mn-cs"/>
        </a:defRPr>
      </a:lvl7pPr>
      <a:lvl8pPr marL="3199600" algn="l" defTabSz="914171" rtl="0" eaLnBrk="1" latinLnBrk="0" hangingPunct="1">
        <a:defRPr sz="1799" kern="1200">
          <a:solidFill>
            <a:schemeClr val="tx1"/>
          </a:solidFill>
          <a:latin typeface="+mn-lt"/>
          <a:ea typeface="+mn-ea"/>
          <a:cs typeface="+mn-cs"/>
        </a:defRPr>
      </a:lvl8pPr>
      <a:lvl9pPr marL="3656686" algn="l" defTabSz="914171"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57">
          <p15:clr>
            <a:srgbClr val="F26B43"/>
          </p15:clr>
        </p15:guide>
        <p15:guide id="2" orient="horz" pos="491">
          <p15:clr>
            <a:srgbClr val="F26B43"/>
          </p15:clr>
        </p15:guide>
        <p15:guide id="3" pos="158">
          <p15:clr>
            <a:srgbClr val="F26B43"/>
          </p15:clr>
        </p15:guide>
        <p15:guide id="4" pos="56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hyperlink" Target="http://www.benefitscheckup.org/" TargetMode="External"/><Relationship Id="rId4" Type="http://schemas.openxmlformats.org/officeDocument/2006/relationships/hyperlink" Target="http://www.findhelp.or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hyperlink" Target="mailto:khammer@FFPprobono.org" TargetMode="External"/><Relationship Id="rId5" Type="http://schemas.openxmlformats.org/officeDocument/2006/relationships/hyperlink" Target="mailto:rroth@FFPprobono.org" TargetMode="External"/><Relationship Id="rId4" Type="http://schemas.openxmlformats.org/officeDocument/2006/relationships/hyperlink" Target="mailto:jdauphine@FFPprobono.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4657042"/>
            <a:ext cx="8382000" cy="1376659"/>
          </a:xfrm>
          <a:prstGeom prst="rect">
            <a:avLst/>
          </a:prstGeom>
        </p:spPr>
        <p:txBody>
          <a:bodyPr vert="horz" wrap="square" lIns="0" tIns="12065" rIns="0" bIns="0" rtlCol="0">
            <a:spAutoFit/>
          </a:bodyPr>
          <a:lstStyle/>
          <a:p>
            <a:pPr marL="803910" marR="5080" indent="-791845" algn="ctr">
              <a:lnSpc>
                <a:spcPct val="100000"/>
              </a:lnSpc>
              <a:spcBef>
                <a:spcPts val="95"/>
              </a:spcBef>
            </a:pPr>
            <a:r>
              <a:rPr lang="en-US" sz="2900" b="1" spc="-15" dirty="0">
                <a:solidFill>
                  <a:srgbClr val="1B154B"/>
                </a:solidFill>
                <a:latin typeface="Gill Sans MT" panose="020B0502020104020203" pitchFamily="34" charset="0"/>
              </a:rPr>
              <a:t>Pro Bono Technology Use</a:t>
            </a:r>
          </a:p>
          <a:p>
            <a:pPr marL="803910" marR="5080" indent="-791845" algn="ctr">
              <a:lnSpc>
                <a:spcPct val="100000"/>
              </a:lnSpc>
              <a:spcBef>
                <a:spcPts val="95"/>
              </a:spcBef>
            </a:pPr>
            <a:r>
              <a:rPr lang="en-US" sz="2900" b="1" spc="-15" dirty="0">
                <a:solidFill>
                  <a:srgbClr val="1B154B"/>
                </a:solidFill>
                <a:latin typeface="Gill Sans MT" panose="020B0502020104020203" pitchFamily="34" charset="0"/>
              </a:rPr>
              <a:t>Research Findings</a:t>
            </a:r>
          </a:p>
          <a:p>
            <a:pPr marL="803910" marR="5080" indent="-791845" algn="ctr">
              <a:lnSpc>
                <a:spcPct val="100000"/>
              </a:lnSpc>
              <a:spcBef>
                <a:spcPts val="95"/>
              </a:spcBef>
            </a:pPr>
            <a:r>
              <a:rPr lang="en-US" sz="2900" b="1" spc="-15" dirty="0">
                <a:solidFill>
                  <a:srgbClr val="1B154B"/>
                </a:solidFill>
                <a:latin typeface="Gill Sans MT" panose="020B0502020104020203" pitchFamily="34" charset="0"/>
              </a:rPr>
              <a:t>October 2021</a:t>
            </a:r>
          </a:p>
        </p:txBody>
      </p:sp>
      <p:sp>
        <p:nvSpPr>
          <p:cNvPr id="4" name="TextBox 3">
            <a:extLst>
              <a:ext uri="{FF2B5EF4-FFF2-40B4-BE49-F238E27FC236}">
                <a16:creationId xmlns:a16="http://schemas.microsoft.com/office/drawing/2014/main" id="{AE271FF2-4283-4FEB-BFFC-E4404194FA27}"/>
              </a:ext>
            </a:extLst>
          </p:cNvPr>
          <p:cNvSpPr txBox="1"/>
          <p:nvPr/>
        </p:nvSpPr>
        <p:spPr>
          <a:xfrm>
            <a:off x="0" y="6062246"/>
            <a:ext cx="9144000" cy="338554"/>
          </a:xfrm>
          <a:prstGeom prst="rect">
            <a:avLst/>
          </a:prstGeom>
          <a:noFill/>
        </p:spPr>
        <p:txBody>
          <a:bodyPr wrap="square">
            <a:spAutoFit/>
          </a:bodyPr>
          <a:lstStyle/>
          <a:p>
            <a:pPr marL="0" marR="0" algn="ctr">
              <a:spcBef>
                <a:spcPts val="0"/>
              </a:spcBef>
              <a:spcAft>
                <a:spcPts val="0"/>
              </a:spcAft>
            </a:pPr>
            <a:r>
              <a:rPr lang="en-US" sz="1600" i="1" dirty="0">
                <a:effectLst/>
                <a:latin typeface="Calibri" panose="020F0502020204030204" pitchFamily="34" charset="0"/>
                <a:ea typeface="Calibri" panose="020F0502020204030204" pitchFamily="34" charset="0"/>
              </a:rPr>
              <a:t>Copyright 2021 Foundation for Financial Planning. All rights reserved. For use with permission only.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7073"/>
            <a:ext cx="6943531" cy="907827"/>
          </a:xfrm>
        </p:spPr>
        <p:txBody>
          <a:bodyPr anchor="ctr">
            <a:noAutofit/>
          </a:bodyPr>
          <a:lstStyle/>
          <a:p>
            <a:pPr algn="ctr"/>
            <a:r>
              <a:rPr lang="en-US" sz="3000" dirty="0">
                <a:latin typeface="Gill Sans MT" panose="020B0502020104020203" pitchFamily="34" charset="0"/>
              </a:rPr>
              <a:t>Topics Discussed During</a:t>
            </a:r>
            <a:br>
              <a:rPr lang="en-US" sz="3000" dirty="0">
                <a:latin typeface="Gill Sans MT" panose="020B0502020104020203" pitchFamily="34" charset="0"/>
              </a:rPr>
            </a:br>
            <a:r>
              <a:rPr lang="en-US" sz="3000" dirty="0">
                <a:latin typeface="Gill Sans MT" panose="020B0502020104020203" pitchFamily="34" charset="0"/>
              </a:rPr>
              <a:t>Pro Bono Engagements, cont</a:t>
            </a:r>
            <a:r>
              <a:rPr lang="en-US" sz="3200" dirty="0">
                <a:latin typeface="Gill Sans MT" panose="020B0502020104020203" pitchFamily="34" charset="0"/>
              </a:rPr>
              <a:t>.</a:t>
            </a:r>
            <a:endParaRPr lang="en-US" sz="2800" b="1" dirty="0">
              <a:solidFill>
                <a:schemeClr val="bg1"/>
              </a:solidFill>
              <a:latin typeface="Gill Sans MT" panose="020B0502020104020203" pitchFamily="34" charset="0"/>
            </a:endParaRPr>
          </a:p>
        </p:txBody>
      </p:sp>
      <p:sp>
        <p:nvSpPr>
          <p:cNvPr id="7" name="Rectangle 6">
            <a:extLst>
              <a:ext uri="{FF2B5EF4-FFF2-40B4-BE49-F238E27FC236}">
                <a16:creationId xmlns:a16="http://schemas.microsoft.com/office/drawing/2014/main" id="{74984FE7-EA3D-4252-A03A-55E3FF53566E}"/>
              </a:ext>
            </a:extLst>
          </p:cNvPr>
          <p:cNvSpPr/>
          <p:nvPr/>
        </p:nvSpPr>
        <p:spPr>
          <a:xfrm>
            <a:off x="528268" y="1910967"/>
            <a:ext cx="8087463" cy="3564117"/>
          </a:xfrm>
          <a:prstGeom prst="rect">
            <a:avLst/>
          </a:prstGeom>
        </p:spPr>
        <p:txBody>
          <a:bodyPr wrap="square">
            <a:spAutoFit/>
          </a:bodyPr>
          <a:lstStyle/>
          <a:p>
            <a:pPr>
              <a:lnSpc>
                <a:spcPct val="107000"/>
              </a:lnSpc>
              <a:spcBef>
                <a:spcPts val="600"/>
              </a:spcBef>
            </a:pPr>
            <a:r>
              <a:rPr lang="en-US" sz="2000" b="1" dirty="0">
                <a:solidFill>
                  <a:srgbClr val="21135F"/>
                </a:solidFill>
                <a:latin typeface="Gill Sans MT" panose="020B0502020104020203" pitchFamily="34" charset="0"/>
              </a:rPr>
              <a:t>Ot</a:t>
            </a:r>
            <a:r>
              <a:rPr lang="en-US" sz="2000" b="1" u="none" kern="1200" dirty="0">
                <a:solidFill>
                  <a:srgbClr val="21135F"/>
                </a:solidFill>
                <a:latin typeface="Gill Sans MT" panose="020B0502020104020203" pitchFamily="34" charset="0"/>
                <a:cs typeface="+mn-cs"/>
              </a:rPr>
              <a:t>her engagements focus on more complex financial issues faced by clients who are more financially stable such as:</a:t>
            </a:r>
          </a:p>
          <a:p>
            <a:pPr>
              <a:lnSpc>
                <a:spcPct val="30000"/>
              </a:lnSpc>
              <a:spcBef>
                <a:spcPts val="600"/>
              </a:spcBef>
            </a:pPr>
            <a:endParaRPr lang="en-US" sz="2000" b="1" dirty="0">
              <a:solidFill>
                <a:srgbClr val="21135F"/>
              </a:solidFill>
              <a:latin typeface="Gill Sans MT" panose="020B0502020104020203" pitchFamily="34" charset="0"/>
            </a:endParaRPr>
          </a:p>
          <a:p>
            <a:pPr marL="34290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Buying a home or other major purchase</a:t>
            </a:r>
          </a:p>
          <a:p>
            <a:pPr marL="34290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Retirement (including understanding the need for retirement savings and how to use a workplace plan or IRA)</a:t>
            </a:r>
          </a:p>
          <a:p>
            <a:pPr marL="34290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Investing basics</a:t>
            </a:r>
          </a:p>
          <a:p>
            <a:pPr marL="342900" marR="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College savings plan (less frequent)</a:t>
            </a:r>
          </a:p>
          <a:p>
            <a:pPr marL="342900" marR="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Estate planning (less frequent)</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ABDC8823-9B02-4E9C-A06B-AA1E67A2D688}"/>
              </a:ext>
            </a:extLst>
          </p:cNvPr>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F740F-85B1-47F7-9D1F-D05C8B65795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BAB6F9B-918C-4A7E-8F9C-F3337D822D20}"/>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Focus Group Findings</a:t>
            </a:r>
          </a:p>
        </p:txBody>
      </p:sp>
      <p:sp>
        <p:nvSpPr>
          <p:cNvPr id="8" name="TextBox 7">
            <a:extLst>
              <a:ext uri="{FF2B5EF4-FFF2-40B4-BE49-F238E27FC236}">
                <a16:creationId xmlns:a16="http://schemas.microsoft.com/office/drawing/2014/main" id="{C50A7A2C-0CB4-464C-AC01-EA3C3D995C6D}"/>
              </a:ext>
            </a:extLst>
          </p:cNvPr>
          <p:cNvSpPr txBox="1"/>
          <p:nvPr/>
        </p:nvSpPr>
        <p:spPr>
          <a:xfrm>
            <a:off x="6248400" y="6525581"/>
            <a:ext cx="2895600" cy="276999"/>
          </a:xfrm>
          <a:prstGeom prst="rect">
            <a:avLst/>
          </a:prstGeom>
          <a:noFill/>
        </p:spPr>
        <p:txBody>
          <a:bodyPr wrap="square">
            <a:spAutoFit/>
          </a:bodyPr>
          <a:lstStyle/>
          <a:p>
            <a:pPr marL="0" marR="0">
              <a:spcBef>
                <a:spcPts val="0"/>
              </a:spcBef>
              <a:spcAft>
                <a:spcPts val="0"/>
              </a:spcAft>
            </a:pPr>
            <a:r>
              <a:rPr lang="en-US" sz="1200" b="1" i="1" dirty="0">
                <a:solidFill>
                  <a:schemeClr val="accent3">
                    <a:lumMod val="60000"/>
                    <a:lumOff val="40000"/>
                  </a:schemeClr>
                </a:solidFill>
                <a:effectLst/>
                <a:latin typeface="Calibri" panose="020F0502020204030204" pitchFamily="34" charset="0"/>
                <a:ea typeface="Calibri" panose="020F0502020204030204" pitchFamily="34" charset="0"/>
              </a:rPr>
              <a:t>© 2021 Foundation for Financial Planning</a:t>
            </a:r>
          </a:p>
        </p:txBody>
      </p:sp>
    </p:spTree>
    <p:custDataLst>
      <p:tags r:id="rId1"/>
    </p:custDataLst>
    <p:extLst>
      <p:ext uri="{BB962C8B-B14F-4D97-AF65-F5344CB8AC3E}">
        <p14:creationId xmlns:p14="http://schemas.microsoft.com/office/powerpoint/2010/main" val="3404496731"/>
      </p:ext>
    </p:extLst>
  </p:cSld>
  <p:clrMapOvr>
    <a:masterClrMapping/>
  </p:clrMapOvr>
  <mc:AlternateContent xmlns:mc="http://schemas.openxmlformats.org/markup-compatibility/2006" xmlns:p14="http://schemas.microsoft.com/office/powerpoint/2010/main">
    <mc:Choice Requires="p14">
      <p:transition p14:dur="10" advTm="45244"/>
    </mc:Choice>
    <mc:Fallback xmlns="" xmlns:mv="urn:schemas-microsoft-com:mac:vml">
      <mp:transition xmlns:mp="http://schemas.microsoft.com/office/mac/powerpoint/2008/main" advTm="452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657"/>
            <a:ext cx="7620000" cy="1174527"/>
          </a:xfrm>
        </p:spPr>
        <p:txBody>
          <a:bodyPr anchor="ctr">
            <a:noAutofit/>
          </a:bodyPr>
          <a:lstStyle/>
          <a:p>
            <a:pPr algn="ctr"/>
            <a:r>
              <a:rPr lang="en-US" sz="3000" b="1" dirty="0">
                <a:solidFill>
                  <a:schemeClr val="bg1"/>
                </a:solidFill>
                <a:latin typeface="Gill Sans MT" panose="020B0502020104020203" pitchFamily="34" charset="0"/>
              </a:rPr>
              <a:t>Tech Improvements to </a:t>
            </a:r>
            <a:br>
              <a:rPr lang="en-US" sz="3000" b="1" dirty="0">
                <a:solidFill>
                  <a:schemeClr val="bg1"/>
                </a:solidFill>
                <a:latin typeface="Gill Sans MT" panose="020B0502020104020203" pitchFamily="34" charset="0"/>
              </a:rPr>
            </a:br>
            <a:r>
              <a:rPr lang="en-US" sz="3000" b="1" dirty="0">
                <a:solidFill>
                  <a:schemeClr val="bg1"/>
                </a:solidFill>
                <a:latin typeface="Gill Sans MT" panose="020B0502020104020203" pitchFamily="34" charset="0"/>
              </a:rPr>
              <a:t>Pro Bono Engagements</a:t>
            </a:r>
          </a:p>
        </p:txBody>
      </p:sp>
      <p:sp>
        <p:nvSpPr>
          <p:cNvPr id="7" name="Rectangle 6">
            <a:extLst>
              <a:ext uri="{FF2B5EF4-FFF2-40B4-BE49-F238E27FC236}">
                <a16:creationId xmlns:a16="http://schemas.microsoft.com/office/drawing/2014/main" id="{74984FE7-EA3D-4252-A03A-55E3FF53566E}"/>
              </a:ext>
            </a:extLst>
          </p:cNvPr>
          <p:cNvSpPr/>
          <p:nvPr/>
        </p:nvSpPr>
        <p:spPr>
          <a:xfrm>
            <a:off x="528268" y="1673028"/>
            <a:ext cx="8087463" cy="4478149"/>
          </a:xfrm>
          <a:prstGeom prst="rect">
            <a:avLst/>
          </a:prstGeom>
        </p:spPr>
        <p:txBody>
          <a:bodyPr wrap="square">
            <a:spAutoFit/>
          </a:bodyPr>
          <a:lstStyle/>
          <a:p>
            <a:pPr marL="0" marR="0">
              <a:spcBef>
                <a:spcPts val="0"/>
              </a:spcBef>
              <a:spcAft>
                <a:spcPts val="0"/>
              </a:spcAft>
            </a:pPr>
            <a:r>
              <a:rPr lang="en-US" sz="1900" b="1" dirty="0">
                <a:solidFill>
                  <a:srgbClr val="1B154B"/>
                </a:solidFill>
                <a:latin typeface="Gill Sans MT" panose="020B0502020104020203" pitchFamily="34" charset="0"/>
                <a:ea typeface="Calibri" panose="020F0502020204030204" pitchFamily="34" charset="0"/>
                <a:cs typeface="Times New Roman" panose="02020603050405020304" pitchFamily="18" charset="0"/>
              </a:rPr>
              <a:t>F</a:t>
            </a:r>
            <a:r>
              <a:rPr lang="en-US" sz="1900" b="1"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ocus group participants identified a number of tech tools or processes that could increase the efficiency and effectiveness of pro bono engagements.</a:t>
            </a:r>
            <a:endPar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900" b="1"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Document management:</a:t>
            </a:r>
            <a:endPar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Document signing tool for engagement letter</a:t>
            </a:r>
          </a:p>
          <a:p>
            <a:pPr marL="342900" marR="0" lvl="0" indent="-342900">
              <a:spcBef>
                <a:spcPts val="0"/>
              </a:spcBef>
              <a:spcAft>
                <a:spcPts val="0"/>
              </a:spcAft>
              <a:buFont typeface="Arial" panose="020B0604020202020204" pitchFamily="34" charset="0"/>
              <a:buChar char="•"/>
              <a:tabLst>
                <a:tab pos="457200" algn="l"/>
              </a:tabLst>
            </a:pPr>
            <a:r>
              <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A way to verbally agree to the engagement letter </a:t>
            </a:r>
          </a:p>
          <a:p>
            <a:pPr marL="342900" marR="0" lvl="0" indent="-342900">
              <a:spcBef>
                <a:spcPts val="0"/>
              </a:spcBef>
              <a:spcAft>
                <a:spcPts val="0"/>
              </a:spcAft>
              <a:buFont typeface="Arial" panose="020B0604020202020204" pitchFamily="34" charset="0"/>
              <a:buChar char="•"/>
              <a:tabLst>
                <a:tab pos="457200" algn="l"/>
              </a:tabLst>
            </a:pPr>
            <a:r>
              <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Secure document sharing and information exchange, prior to and during the engagement (including sharing of the planner’s privacy policy)</a:t>
            </a:r>
          </a:p>
          <a:p>
            <a:pPr marL="457200" marR="0">
              <a:spcBef>
                <a:spcPts val="0"/>
              </a:spcBef>
              <a:spcAft>
                <a:spcPts val="0"/>
              </a:spcAft>
            </a:pPr>
            <a:r>
              <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900" b="1"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Tracking/Reporting:</a:t>
            </a:r>
            <a:endPar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Automation of </a:t>
            </a:r>
            <a:r>
              <a:rPr lang="en-US" sz="1900" dirty="0">
                <a:solidFill>
                  <a:srgbClr val="1B154B"/>
                </a:solidFill>
                <a:latin typeface="Gill Sans MT" panose="020B0502020104020203" pitchFamily="34" charset="0"/>
                <a:ea typeface="Calibri" panose="020F0502020204030204" pitchFamily="34" charset="0"/>
                <a:cs typeface="Times New Roman" panose="02020603050405020304" pitchFamily="18" charset="0"/>
              </a:rPr>
              <a:t>advisor reporting to nonprofit</a:t>
            </a:r>
          </a:p>
          <a:p>
            <a:pPr marL="342900" marR="0" lvl="0" indent="-342900">
              <a:spcBef>
                <a:spcPts val="0"/>
              </a:spcBef>
              <a:spcAft>
                <a:spcPts val="0"/>
              </a:spcAft>
              <a:buFont typeface="Arial" panose="020B0604020202020204" pitchFamily="34" charset="0"/>
              <a:buChar char="•"/>
              <a:tabLst>
                <a:tab pos="457200" algn="l"/>
              </a:tabLst>
            </a:pPr>
            <a:r>
              <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Survey/assessment of client outcomes after the engagement</a:t>
            </a:r>
          </a:p>
          <a:p>
            <a:pPr marL="342900" marR="0" lvl="0" indent="-342900">
              <a:spcBef>
                <a:spcPts val="0"/>
              </a:spcBef>
              <a:spcAft>
                <a:spcPts val="0"/>
              </a:spcAft>
              <a:buFont typeface="Arial" panose="020B0604020202020204" pitchFamily="34" charset="0"/>
              <a:buChar char="•"/>
              <a:tabLst>
                <a:tab pos="457200" algn="l"/>
              </a:tabLst>
            </a:pPr>
            <a:r>
              <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A way for pro bono clients and advisors to set and track action items</a:t>
            </a:r>
          </a:p>
          <a:p>
            <a:pPr marL="342900" marR="0" lvl="0" indent="-342900">
              <a:spcBef>
                <a:spcPts val="0"/>
              </a:spcBef>
              <a:spcAft>
                <a:spcPts val="0"/>
              </a:spcAft>
              <a:buFont typeface="Arial" panose="020B0604020202020204" pitchFamily="34" charset="0"/>
              <a:buChar char="•"/>
              <a:tabLst>
                <a:tab pos="457200" algn="l"/>
              </a:tabLst>
            </a:pPr>
            <a:r>
              <a:rPr lang="en-US" sz="19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A place to store notes from the engagement</a:t>
            </a:r>
          </a:p>
        </p:txBody>
      </p:sp>
      <p:sp>
        <p:nvSpPr>
          <p:cNvPr id="5" name="Slide Number Placeholder 2">
            <a:extLst>
              <a:ext uri="{FF2B5EF4-FFF2-40B4-BE49-F238E27FC236}">
                <a16:creationId xmlns:a16="http://schemas.microsoft.com/office/drawing/2014/main" id="{ABDC8823-9B02-4E9C-A06B-AA1E67A2D688}"/>
              </a:ext>
            </a:extLst>
          </p:cNvPr>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F740F-85B1-47F7-9D1F-D05C8B65795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F8FA51C-68D0-4A47-B65E-B4BEB4974365}"/>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Focus Group Findings</a:t>
            </a:r>
          </a:p>
        </p:txBody>
      </p:sp>
      <p:sp>
        <p:nvSpPr>
          <p:cNvPr id="8" name="TextBox 7">
            <a:extLst>
              <a:ext uri="{FF2B5EF4-FFF2-40B4-BE49-F238E27FC236}">
                <a16:creationId xmlns:a16="http://schemas.microsoft.com/office/drawing/2014/main" id="{A5AE0035-4471-4287-8010-59DD4DA9457E}"/>
              </a:ext>
            </a:extLst>
          </p:cNvPr>
          <p:cNvSpPr txBox="1"/>
          <p:nvPr/>
        </p:nvSpPr>
        <p:spPr>
          <a:xfrm>
            <a:off x="6248400" y="6525581"/>
            <a:ext cx="2895600" cy="276999"/>
          </a:xfrm>
          <a:prstGeom prst="rect">
            <a:avLst/>
          </a:prstGeom>
          <a:noFill/>
        </p:spPr>
        <p:txBody>
          <a:bodyPr wrap="square">
            <a:spAutoFit/>
          </a:bodyPr>
          <a:lstStyle/>
          <a:p>
            <a:pPr marL="0" marR="0">
              <a:spcBef>
                <a:spcPts val="0"/>
              </a:spcBef>
              <a:spcAft>
                <a:spcPts val="0"/>
              </a:spcAft>
            </a:pPr>
            <a:r>
              <a:rPr lang="en-US" sz="1200" b="1" i="1" dirty="0">
                <a:solidFill>
                  <a:schemeClr val="accent3">
                    <a:lumMod val="60000"/>
                    <a:lumOff val="40000"/>
                  </a:schemeClr>
                </a:solidFill>
                <a:effectLst/>
                <a:latin typeface="Calibri" panose="020F0502020204030204" pitchFamily="34" charset="0"/>
                <a:ea typeface="Calibri" panose="020F0502020204030204" pitchFamily="34" charset="0"/>
              </a:rPr>
              <a:t>© 2021 Foundation for Financial Planning</a:t>
            </a:r>
          </a:p>
        </p:txBody>
      </p:sp>
    </p:spTree>
    <p:custDataLst>
      <p:tags r:id="rId1"/>
    </p:custDataLst>
    <p:extLst>
      <p:ext uri="{BB962C8B-B14F-4D97-AF65-F5344CB8AC3E}">
        <p14:creationId xmlns:p14="http://schemas.microsoft.com/office/powerpoint/2010/main" val="3917437842"/>
      </p:ext>
    </p:extLst>
  </p:cSld>
  <p:clrMapOvr>
    <a:masterClrMapping/>
  </p:clrMapOvr>
  <mc:AlternateContent xmlns:mc="http://schemas.openxmlformats.org/markup-compatibility/2006" xmlns:p14="http://schemas.microsoft.com/office/powerpoint/2010/main">
    <mc:Choice Requires="p14">
      <p:transition p14:dur="10" advTm="45244"/>
    </mc:Choice>
    <mc:Fallback xmlns="" xmlns:mv="urn:schemas-microsoft-com:mac:vml">
      <mp:transition xmlns:mp="http://schemas.microsoft.com/office/mac/powerpoint/2008/main" advTm="4524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008" y="108052"/>
            <a:ext cx="7620000" cy="1030600"/>
          </a:xfrm>
        </p:spPr>
        <p:txBody>
          <a:bodyPr anchor="ctr">
            <a:noAutofit/>
          </a:bodyPr>
          <a:lstStyle/>
          <a:p>
            <a:pPr algn="ctr"/>
            <a:r>
              <a:rPr lang="en-US" sz="3000" b="1" dirty="0">
                <a:solidFill>
                  <a:schemeClr val="bg1"/>
                </a:solidFill>
                <a:latin typeface="Gill Sans MT" panose="020B0502020104020203" pitchFamily="34" charset="0"/>
              </a:rPr>
              <a:t>Tech Improvements to </a:t>
            </a:r>
            <a:br>
              <a:rPr lang="en-US" sz="3000" b="1" dirty="0">
                <a:solidFill>
                  <a:schemeClr val="bg1"/>
                </a:solidFill>
                <a:latin typeface="Gill Sans MT" panose="020B0502020104020203" pitchFamily="34" charset="0"/>
              </a:rPr>
            </a:br>
            <a:r>
              <a:rPr lang="en-US" sz="3000" b="1" dirty="0">
                <a:solidFill>
                  <a:schemeClr val="bg1"/>
                </a:solidFill>
                <a:latin typeface="Gill Sans MT" panose="020B0502020104020203" pitchFamily="34" charset="0"/>
              </a:rPr>
              <a:t>Pro Bono Engagements, cont.</a:t>
            </a:r>
          </a:p>
        </p:txBody>
      </p:sp>
      <p:sp>
        <p:nvSpPr>
          <p:cNvPr id="7" name="Rectangle 6">
            <a:extLst>
              <a:ext uri="{FF2B5EF4-FFF2-40B4-BE49-F238E27FC236}">
                <a16:creationId xmlns:a16="http://schemas.microsoft.com/office/drawing/2014/main" id="{74984FE7-EA3D-4252-A03A-55E3FF53566E}"/>
              </a:ext>
            </a:extLst>
          </p:cNvPr>
          <p:cNvSpPr/>
          <p:nvPr/>
        </p:nvSpPr>
        <p:spPr>
          <a:xfrm>
            <a:off x="528268" y="1967448"/>
            <a:ext cx="8087463" cy="3785652"/>
          </a:xfrm>
          <a:prstGeom prst="rect">
            <a:avLst/>
          </a:prstGeom>
        </p:spPr>
        <p:txBody>
          <a:bodyPr wrap="square">
            <a:spAutoFit/>
          </a:bodyPr>
          <a:lstStyle/>
          <a:p>
            <a:pPr marL="0" marR="0">
              <a:spcBef>
                <a:spcPts val="0"/>
              </a:spcBef>
              <a:spcAft>
                <a:spcPts val="0"/>
              </a:spcAft>
            </a:pPr>
            <a:r>
              <a:rPr lang="en-US" sz="2000" b="1"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Matching and Scheduling:</a:t>
            </a:r>
            <a:endParaRPr lang="en-US" sz="20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Meeting scheduling and reminders</a:t>
            </a:r>
          </a:p>
          <a:p>
            <a:pPr marL="342900" marR="0" lvl="0" indent="-342900">
              <a:spcBef>
                <a:spcPts val="0"/>
              </a:spcBef>
              <a:spcAft>
                <a:spcPts val="0"/>
              </a:spcAft>
              <a:buFont typeface="Arial" panose="020B0604020202020204" pitchFamily="34" charset="0"/>
              <a:buChar char="•"/>
              <a:tabLst>
                <a:tab pos="457200" algn="l"/>
              </a:tabLst>
            </a:pPr>
            <a:r>
              <a:rPr lang="en-US" sz="20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A more automatized way to match pro bono advisors with clients</a:t>
            </a:r>
          </a:p>
          <a:p>
            <a:pPr marL="457200" marR="0">
              <a:spcBef>
                <a:spcPts val="0"/>
              </a:spcBef>
              <a:spcAft>
                <a:spcPts val="0"/>
              </a:spcAft>
            </a:pPr>
            <a:r>
              <a:rPr lang="en-US" sz="2000" b="1"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20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Knowledge and Learning:</a:t>
            </a:r>
            <a:endParaRPr lang="en-US" sz="20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Vetted tools that clients can use to implement recommendations after the engagement (investing, purchasing insurance, etc.)</a:t>
            </a:r>
          </a:p>
          <a:p>
            <a:pPr marL="342900" marR="0" lvl="0" indent="-342900">
              <a:spcBef>
                <a:spcPts val="0"/>
              </a:spcBef>
              <a:spcAft>
                <a:spcPts val="0"/>
              </a:spcAft>
              <a:buFont typeface="Arial" panose="020B0604020202020204" pitchFamily="34" charset="0"/>
              <a:buChar char="•"/>
              <a:tabLst>
                <a:tab pos="457200" algn="l"/>
              </a:tabLst>
            </a:pPr>
            <a:r>
              <a:rPr lang="en-US" sz="2000" dirty="0">
                <a:solidFill>
                  <a:srgbClr val="1B154B"/>
                </a:solidFill>
                <a:latin typeface="Gill Sans MT" panose="020B0502020104020203" pitchFamily="34" charset="0"/>
                <a:ea typeface="Calibri" panose="020F0502020204030204" pitchFamily="34" charset="0"/>
                <a:cs typeface="Times New Roman" panose="02020603050405020304" pitchFamily="18" charset="0"/>
              </a:rPr>
              <a:t>R</a:t>
            </a:r>
            <a:r>
              <a:rPr lang="en-US" sz="20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esources for advisor use with clients during pro bono engagements (debt calculators, fillable worksheets, credit report pulling, short text or video content on key financial issues)</a:t>
            </a:r>
          </a:p>
          <a:p>
            <a:pPr marL="342900" marR="0" lvl="0" indent="-342900">
              <a:spcBef>
                <a:spcPts val="0"/>
              </a:spcBef>
              <a:spcAft>
                <a:spcPts val="0"/>
              </a:spcAft>
              <a:buFont typeface="Arial" panose="020B0604020202020204" pitchFamily="34" charset="0"/>
              <a:buChar char="•"/>
              <a:tabLst>
                <a:tab pos="457200" algn="l"/>
              </a:tabLst>
            </a:pPr>
            <a:r>
              <a:rPr lang="en-US" sz="20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A toolbox of resources for increasing the advisors’ own knowledge of topics related to working with low-income people (</a:t>
            </a:r>
            <a:r>
              <a:rPr lang="en-US" sz="2000" i="1"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see next slide</a:t>
            </a:r>
            <a:r>
              <a:rPr lang="en-US" sz="2000" dirty="0">
                <a:solidFill>
                  <a:srgbClr val="1B154B"/>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US" sz="2000" dirty="0">
              <a:solidFill>
                <a:srgbClr val="21135F"/>
              </a:solidFill>
              <a:latin typeface="Gill Sans MT" panose="020B0502020104020203" pitchFamily="34" charset="0"/>
            </a:endParaRPr>
          </a:p>
        </p:txBody>
      </p:sp>
      <p:sp>
        <p:nvSpPr>
          <p:cNvPr id="5" name="Slide Number Placeholder 2">
            <a:extLst>
              <a:ext uri="{FF2B5EF4-FFF2-40B4-BE49-F238E27FC236}">
                <a16:creationId xmlns:a16="http://schemas.microsoft.com/office/drawing/2014/main" id="{ABDC8823-9B02-4E9C-A06B-AA1E67A2D688}"/>
              </a:ext>
            </a:extLst>
          </p:cNvPr>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F740F-85B1-47F7-9D1F-D05C8B65795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9E90799-51F0-40B8-BBC5-51D525C69E49}"/>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Focus Group Findings</a:t>
            </a:r>
          </a:p>
        </p:txBody>
      </p:sp>
      <p:sp>
        <p:nvSpPr>
          <p:cNvPr id="8" name="TextBox 7">
            <a:extLst>
              <a:ext uri="{FF2B5EF4-FFF2-40B4-BE49-F238E27FC236}">
                <a16:creationId xmlns:a16="http://schemas.microsoft.com/office/drawing/2014/main" id="{4932B067-12D5-496B-8C48-790BAA44A649}"/>
              </a:ext>
            </a:extLst>
          </p:cNvPr>
          <p:cNvSpPr txBox="1"/>
          <p:nvPr/>
        </p:nvSpPr>
        <p:spPr>
          <a:xfrm>
            <a:off x="6248400" y="6525581"/>
            <a:ext cx="2895600" cy="276999"/>
          </a:xfrm>
          <a:prstGeom prst="rect">
            <a:avLst/>
          </a:prstGeom>
          <a:noFill/>
        </p:spPr>
        <p:txBody>
          <a:bodyPr wrap="square">
            <a:spAutoFit/>
          </a:bodyPr>
          <a:lstStyle/>
          <a:p>
            <a:pPr marL="0" marR="0">
              <a:spcBef>
                <a:spcPts val="0"/>
              </a:spcBef>
              <a:spcAft>
                <a:spcPts val="0"/>
              </a:spcAft>
            </a:pPr>
            <a:r>
              <a:rPr lang="en-US" sz="1200" b="1" i="1" dirty="0">
                <a:solidFill>
                  <a:schemeClr val="accent3">
                    <a:lumMod val="60000"/>
                    <a:lumOff val="40000"/>
                  </a:schemeClr>
                </a:solidFill>
                <a:effectLst/>
                <a:latin typeface="Calibri" panose="020F0502020204030204" pitchFamily="34" charset="0"/>
                <a:ea typeface="Calibri" panose="020F0502020204030204" pitchFamily="34" charset="0"/>
              </a:rPr>
              <a:t>© 2021 Foundation for Financial Planning</a:t>
            </a:r>
          </a:p>
        </p:txBody>
      </p:sp>
    </p:spTree>
    <p:custDataLst>
      <p:tags r:id="rId1"/>
    </p:custDataLst>
    <p:extLst>
      <p:ext uri="{BB962C8B-B14F-4D97-AF65-F5344CB8AC3E}">
        <p14:creationId xmlns:p14="http://schemas.microsoft.com/office/powerpoint/2010/main" val="2159959165"/>
      </p:ext>
    </p:extLst>
  </p:cSld>
  <p:clrMapOvr>
    <a:masterClrMapping/>
  </p:clrMapOvr>
  <mc:AlternateContent xmlns:mc="http://schemas.openxmlformats.org/markup-compatibility/2006" xmlns:p14="http://schemas.microsoft.com/office/powerpoint/2010/main">
    <mc:Choice Requires="p14">
      <p:transition p14:dur="10" advTm="45244"/>
    </mc:Choice>
    <mc:Fallback xmlns="" xmlns:mv="urn:schemas-microsoft-com:mac:vml">
      <mp:transition xmlns:mp="http://schemas.microsoft.com/office/mac/powerpoint/2008/main" advTm="452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29" y="170651"/>
            <a:ext cx="7391400" cy="905963"/>
          </a:xfrm>
        </p:spPr>
        <p:txBody>
          <a:bodyPr anchor="ctr">
            <a:noAutofit/>
          </a:bodyPr>
          <a:lstStyle/>
          <a:p>
            <a:pPr algn="ctr"/>
            <a:r>
              <a:rPr lang="en-US" sz="3000" dirty="0">
                <a:latin typeface="Gill Sans MT" panose="020B0502020104020203" pitchFamily="34" charset="0"/>
              </a:rPr>
              <a:t>Tech Tools to Support</a:t>
            </a:r>
            <a:br>
              <a:rPr lang="en-US" sz="3000" dirty="0">
                <a:latin typeface="Gill Sans MT" panose="020B0502020104020203" pitchFamily="34" charset="0"/>
              </a:rPr>
            </a:br>
            <a:r>
              <a:rPr lang="en-US" sz="3000" dirty="0">
                <a:latin typeface="Gill Sans MT" panose="020B0502020104020203" pitchFamily="34" charset="0"/>
              </a:rPr>
              <a:t>Pro Bono Engagements</a:t>
            </a:r>
            <a:endParaRPr lang="en-US" sz="3000" b="1" dirty="0">
              <a:solidFill>
                <a:schemeClr val="bg1"/>
              </a:solidFill>
              <a:latin typeface="Gill Sans MT" panose="020B0502020104020203" pitchFamily="34" charset="0"/>
            </a:endParaRPr>
          </a:p>
        </p:txBody>
      </p:sp>
      <p:sp>
        <p:nvSpPr>
          <p:cNvPr id="7" name="Rectangle 6">
            <a:extLst>
              <a:ext uri="{FF2B5EF4-FFF2-40B4-BE49-F238E27FC236}">
                <a16:creationId xmlns:a16="http://schemas.microsoft.com/office/drawing/2014/main" id="{74984FE7-EA3D-4252-A03A-55E3FF53566E}"/>
              </a:ext>
            </a:extLst>
          </p:cNvPr>
          <p:cNvSpPr/>
          <p:nvPr/>
        </p:nvSpPr>
        <p:spPr>
          <a:xfrm>
            <a:off x="528268" y="1961435"/>
            <a:ext cx="8087463" cy="4282198"/>
          </a:xfrm>
          <a:prstGeom prst="rect">
            <a:avLst/>
          </a:prstGeom>
        </p:spPr>
        <p:txBody>
          <a:bodyPr wrap="square">
            <a:spAutoFit/>
          </a:bodyPr>
          <a:lstStyle/>
          <a:p>
            <a:pPr lvl="0" fontAlgn="base">
              <a:lnSpc>
                <a:spcPct val="107000"/>
              </a:lnSpc>
              <a:spcBef>
                <a:spcPts val="600"/>
              </a:spcBef>
              <a:defRPr/>
            </a:pPr>
            <a:r>
              <a:rPr lang="en-US" b="1" dirty="0">
                <a:solidFill>
                  <a:srgbClr val="21135F"/>
                </a:solidFill>
                <a:latin typeface="Gill Sans MT" panose="020B0502020104020203" pitchFamily="34" charset="0"/>
              </a:rPr>
              <a:t>Advisors wanted resources specific to helping low-income people available to them in an accessible, centralized location.  These include:</a:t>
            </a:r>
          </a:p>
          <a:p>
            <a:pPr lvl="0" fontAlgn="base">
              <a:lnSpc>
                <a:spcPct val="30000"/>
              </a:lnSpc>
              <a:spcBef>
                <a:spcPts val="600"/>
              </a:spcBef>
              <a:defRPr/>
            </a:pPr>
            <a:endParaRPr lang="en-US" b="1" dirty="0">
              <a:solidFill>
                <a:srgbClr val="21135F"/>
              </a:solidFill>
              <a:latin typeface="Gill Sans MT" panose="020B0502020104020203" pitchFamily="34" charset="0"/>
            </a:endParaRPr>
          </a:p>
          <a:p>
            <a:pPr marL="342900" lvl="0" indent="-342900" fontAlgn="base">
              <a:lnSpc>
                <a:spcPct val="107000"/>
              </a:lnSpc>
              <a:spcBef>
                <a:spcPts val="600"/>
              </a:spcBef>
              <a:buFont typeface="Arial" panose="020B0604020202020204" pitchFamily="34" charset="0"/>
              <a:buChar char="•"/>
              <a:defRPr/>
            </a:pPr>
            <a:r>
              <a:rPr lang="en-US" dirty="0">
                <a:solidFill>
                  <a:srgbClr val="21135F"/>
                </a:solidFill>
                <a:latin typeface="Gill Sans MT" panose="020B0502020104020203" pitchFamily="34" charset="0"/>
              </a:rPr>
              <a:t>Info about public benefits eligibility and other social services, by geographic area (such as </a:t>
            </a:r>
            <a:r>
              <a:rPr lang="en-US" dirty="0">
                <a:solidFill>
                  <a:srgbClr val="21135F"/>
                </a:solidFill>
                <a:latin typeface="Gill Sans MT" panose="020B0502020104020203" pitchFamily="34" charset="0"/>
                <a:hlinkClick r:id="rId4"/>
              </a:rPr>
              <a:t>findhelp.org</a:t>
            </a:r>
            <a:r>
              <a:rPr lang="en-US" dirty="0">
                <a:solidFill>
                  <a:srgbClr val="21135F"/>
                </a:solidFill>
                <a:latin typeface="Gill Sans MT" panose="020B0502020104020203" pitchFamily="34" charset="0"/>
              </a:rPr>
              <a:t> and </a:t>
            </a:r>
            <a:r>
              <a:rPr lang="en-US" dirty="0">
                <a:solidFill>
                  <a:srgbClr val="21135F"/>
                </a:solidFill>
                <a:latin typeface="Gill Sans MT" panose="020B0502020104020203" pitchFamily="34" charset="0"/>
                <a:hlinkClick r:id="rId5"/>
              </a:rPr>
              <a:t>benefitscheckup.org</a:t>
            </a:r>
            <a:r>
              <a:rPr lang="en-US" dirty="0">
                <a:solidFill>
                  <a:srgbClr val="21135F"/>
                </a:solidFill>
                <a:latin typeface="Gill Sans MT" panose="020B0502020104020203" pitchFamily="34" charset="0"/>
              </a:rPr>
              <a:t>).</a:t>
            </a:r>
          </a:p>
          <a:p>
            <a:pPr marL="342900" lvl="0" indent="-342900" fontAlgn="base">
              <a:lnSpc>
                <a:spcPct val="107000"/>
              </a:lnSpc>
              <a:spcBef>
                <a:spcPts val="600"/>
              </a:spcBef>
              <a:buFont typeface="Arial" panose="020B0604020202020204" pitchFamily="34" charset="0"/>
              <a:buChar char="•"/>
              <a:defRPr/>
            </a:pPr>
            <a:r>
              <a:rPr lang="en-US" dirty="0">
                <a:solidFill>
                  <a:srgbClr val="21135F"/>
                </a:solidFill>
                <a:latin typeface="Gill Sans MT" panose="020B0502020104020203" pitchFamily="34" charset="0"/>
              </a:rPr>
              <a:t>COVID relief resources (advisors noted that the state-by-state nature of the benefits creates complexity for advisors and clients).</a:t>
            </a:r>
          </a:p>
          <a:p>
            <a:pPr marL="342900" lvl="0" indent="-342900" fontAlgn="base">
              <a:lnSpc>
                <a:spcPct val="107000"/>
              </a:lnSpc>
              <a:spcBef>
                <a:spcPts val="600"/>
              </a:spcBef>
              <a:buFont typeface="Arial" panose="020B0604020202020204" pitchFamily="34" charset="0"/>
              <a:buChar char="•"/>
              <a:defRPr/>
            </a:pPr>
            <a:r>
              <a:rPr lang="en-US" dirty="0">
                <a:solidFill>
                  <a:srgbClr val="21135F"/>
                </a:solidFill>
                <a:latin typeface="Gill Sans MT" panose="020B0502020104020203" pitchFamily="34" charset="0"/>
              </a:rPr>
              <a:t>Info on where to find pro bono legal support.</a:t>
            </a:r>
          </a:p>
          <a:p>
            <a:pPr marL="342900" lvl="0" indent="-342900" fontAlgn="base">
              <a:lnSpc>
                <a:spcPct val="107000"/>
              </a:lnSpc>
              <a:spcBef>
                <a:spcPts val="600"/>
              </a:spcBef>
              <a:buFont typeface="Arial" panose="020B0604020202020204" pitchFamily="34" charset="0"/>
              <a:buChar char="•"/>
              <a:defRPr/>
            </a:pPr>
            <a:r>
              <a:rPr lang="en-US" dirty="0">
                <a:solidFill>
                  <a:srgbClr val="21135F"/>
                </a:solidFill>
                <a:latin typeface="Gill Sans MT" panose="020B0502020104020203" pitchFamily="34" charset="0"/>
              </a:rPr>
              <a:t>FFP’s Pro Bono Financial Planning Volunteer Training as well as other worksheets and guides.</a:t>
            </a:r>
          </a:p>
          <a:p>
            <a:pPr marL="342900" indent="-342900" fontAlgn="base">
              <a:lnSpc>
                <a:spcPct val="107000"/>
              </a:lnSpc>
              <a:spcBef>
                <a:spcPts val="600"/>
              </a:spcBef>
              <a:buFont typeface="Arial" panose="020B0604020202020204" pitchFamily="34" charset="0"/>
              <a:buChar char="•"/>
              <a:defRPr/>
            </a:pPr>
            <a:r>
              <a:rPr lang="en-US" dirty="0">
                <a:solidFill>
                  <a:srgbClr val="21135F"/>
                </a:solidFill>
                <a:latin typeface="Gill Sans MT" panose="020B0502020104020203" pitchFamily="34" charset="0"/>
              </a:rPr>
              <a:t>Resources from the Consumer Financial Protection Bureau, Dept of Labor, Consumer.gov.</a:t>
            </a:r>
          </a:p>
          <a:p>
            <a:pPr marL="342900" lvl="0" indent="-342900" fontAlgn="base">
              <a:lnSpc>
                <a:spcPct val="107000"/>
              </a:lnSpc>
              <a:spcBef>
                <a:spcPts val="600"/>
              </a:spcBef>
              <a:buFont typeface="Arial" panose="020B0604020202020204" pitchFamily="34" charset="0"/>
              <a:buChar char="•"/>
              <a:defRPr/>
            </a:pPr>
            <a:endParaRPr lang="en-US" sz="2000" b="1" dirty="0">
              <a:solidFill>
                <a:srgbClr val="21135F"/>
              </a:solidFill>
              <a:latin typeface="Gill Sans MT" panose="020B0502020104020203" pitchFamily="34" charset="0"/>
            </a:endParaRPr>
          </a:p>
        </p:txBody>
      </p:sp>
      <p:sp>
        <p:nvSpPr>
          <p:cNvPr id="5" name="Slide Number Placeholder 2">
            <a:extLst>
              <a:ext uri="{FF2B5EF4-FFF2-40B4-BE49-F238E27FC236}">
                <a16:creationId xmlns:a16="http://schemas.microsoft.com/office/drawing/2014/main" id="{F4A66F75-FAED-424E-90B1-32E3CE6A6526}"/>
              </a:ext>
            </a:extLst>
          </p:cNvPr>
          <p:cNvSpPr txBox="1">
            <a:spLocks/>
          </p:cNvSpPr>
          <p:nvPr/>
        </p:nvSpPr>
        <p:spPr>
          <a:xfrm>
            <a:off x="6457950" y="6492875"/>
            <a:ext cx="2057400" cy="365125"/>
          </a:xfrm>
          <a:prstGeom prst="rect">
            <a:avLst/>
          </a:prstGeom>
        </p:spPr>
        <p:txBody>
          <a:bodyPr wrap="square" lIns="0" tIns="0" rIns="0" bIns="0">
            <a:spAutoFit/>
          </a:bodyPr>
          <a:lstStyle>
            <a:defPPr>
              <a:defRPr lang="en-US"/>
            </a:defPPr>
            <a:lvl1pPr marL="0" algn="l" defTabSz="914400" rtl="0" eaLnBrk="1" latinLnBrk="0" hangingPunct="1">
              <a:defRPr sz="1000" b="1"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8F740F-85B1-47F7-9D1F-D05C8B657950}" type="slidenum">
              <a:rPr lang="en-US" sz="900" b="0" smtClean="0">
                <a:solidFill>
                  <a:prstClr val="black">
                    <a:tint val="75000"/>
                  </a:prstClr>
                </a:solidFill>
                <a:latin typeface="Calibri"/>
                <a:cs typeface="+mn-cs"/>
              </a:rPr>
              <a:pPr algn="r">
                <a:defRPr/>
              </a:pPr>
              <a:t>13</a:t>
            </a:fld>
            <a:endParaRPr lang="en-US" sz="900" b="0" dirty="0">
              <a:solidFill>
                <a:prstClr val="black">
                  <a:tint val="75000"/>
                </a:prstClr>
              </a:solidFill>
              <a:latin typeface="Calibri"/>
              <a:cs typeface="+mn-cs"/>
            </a:endParaRPr>
          </a:p>
        </p:txBody>
      </p:sp>
      <p:sp>
        <p:nvSpPr>
          <p:cNvPr id="6" name="Rectangle 5">
            <a:extLst>
              <a:ext uri="{FF2B5EF4-FFF2-40B4-BE49-F238E27FC236}">
                <a16:creationId xmlns:a16="http://schemas.microsoft.com/office/drawing/2014/main" id="{E882C353-8058-4BBA-9AE7-3EAA78CA8107}"/>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Focus Group Findings</a:t>
            </a:r>
          </a:p>
        </p:txBody>
      </p:sp>
      <p:sp>
        <p:nvSpPr>
          <p:cNvPr id="8" name="TextBox 7">
            <a:extLst>
              <a:ext uri="{FF2B5EF4-FFF2-40B4-BE49-F238E27FC236}">
                <a16:creationId xmlns:a16="http://schemas.microsoft.com/office/drawing/2014/main" id="{B9EEBFD5-9FBA-4385-875A-568D5B9F1AC3}"/>
              </a:ext>
            </a:extLst>
          </p:cNvPr>
          <p:cNvSpPr txBox="1"/>
          <p:nvPr/>
        </p:nvSpPr>
        <p:spPr>
          <a:xfrm>
            <a:off x="6248400" y="6525581"/>
            <a:ext cx="2895600" cy="276999"/>
          </a:xfrm>
          <a:prstGeom prst="rect">
            <a:avLst/>
          </a:prstGeom>
          <a:noFill/>
        </p:spPr>
        <p:txBody>
          <a:bodyPr wrap="square">
            <a:spAutoFit/>
          </a:bodyPr>
          <a:lstStyle/>
          <a:p>
            <a:pPr marL="0" marR="0">
              <a:spcBef>
                <a:spcPts val="0"/>
              </a:spcBef>
              <a:spcAft>
                <a:spcPts val="0"/>
              </a:spcAft>
            </a:pPr>
            <a:r>
              <a:rPr lang="en-US" sz="1200" b="1" i="1" dirty="0">
                <a:solidFill>
                  <a:schemeClr val="accent3">
                    <a:lumMod val="60000"/>
                    <a:lumOff val="40000"/>
                  </a:schemeClr>
                </a:solidFill>
                <a:effectLst/>
                <a:latin typeface="Calibri" panose="020F0502020204030204" pitchFamily="34" charset="0"/>
                <a:ea typeface="Calibri" panose="020F0502020204030204" pitchFamily="34" charset="0"/>
              </a:rPr>
              <a:t>© 2021 Foundation for Financial Planning</a:t>
            </a:r>
          </a:p>
        </p:txBody>
      </p:sp>
    </p:spTree>
    <p:custDataLst>
      <p:tags r:id="rId1"/>
    </p:custDataLst>
    <p:extLst>
      <p:ext uri="{BB962C8B-B14F-4D97-AF65-F5344CB8AC3E}">
        <p14:creationId xmlns:p14="http://schemas.microsoft.com/office/powerpoint/2010/main" val="309194907"/>
      </p:ext>
    </p:extLst>
  </p:cSld>
  <p:clrMapOvr>
    <a:masterClrMapping/>
  </p:clrMapOvr>
  <mc:AlternateContent xmlns:mc="http://schemas.openxmlformats.org/markup-compatibility/2006" xmlns:p14="http://schemas.microsoft.com/office/powerpoint/2010/main">
    <mc:Choice Requires="p14">
      <p:transition p14:dur="10" advTm="45244"/>
    </mc:Choice>
    <mc:Fallback xmlns="">
      <p:transition advTm="4524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616" y="76200"/>
            <a:ext cx="7239000" cy="1028700"/>
          </a:xfrm>
        </p:spPr>
        <p:txBody>
          <a:bodyPr>
            <a:noAutofit/>
          </a:bodyPr>
          <a:lstStyle/>
          <a:p>
            <a:pPr algn="ctr"/>
            <a:r>
              <a:rPr lang="en-US" sz="3000" b="1" dirty="0">
                <a:solidFill>
                  <a:schemeClr val="bg1"/>
                </a:solidFill>
                <a:latin typeface="Gill Sans MT" panose="020B0502020104020203" pitchFamily="34" charset="0"/>
              </a:rPr>
              <a:t>Tools Currently Used</a:t>
            </a:r>
            <a:br>
              <a:rPr lang="en-US" sz="3000" b="1" dirty="0">
                <a:solidFill>
                  <a:schemeClr val="bg1"/>
                </a:solidFill>
                <a:latin typeface="Gill Sans MT" panose="020B0502020104020203" pitchFamily="34" charset="0"/>
              </a:rPr>
            </a:br>
            <a:r>
              <a:rPr lang="en-US" sz="3000" b="1" dirty="0">
                <a:solidFill>
                  <a:schemeClr val="bg1"/>
                </a:solidFill>
                <a:latin typeface="Gill Sans MT" panose="020B0502020104020203" pitchFamily="34" charset="0"/>
              </a:rPr>
              <a:t>in Pro Bono Engagements</a:t>
            </a:r>
          </a:p>
        </p:txBody>
      </p:sp>
      <p:sp>
        <p:nvSpPr>
          <p:cNvPr id="3" name="Slide Number Placeholder 2"/>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F740F-85B1-47F7-9D1F-D05C8B65795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1C3339EA-5EC5-4957-86D9-4F712C43F305}"/>
              </a:ext>
            </a:extLst>
          </p:cNvPr>
          <p:cNvSpPr/>
          <p:nvPr/>
        </p:nvSpPr>
        <p:spPr>
          <a:xfrm>
            <a:off x="685800" y="1850464"/>
            <a:ext cx="8112967" cy="4618572"/>
          </a:xfrm>
          <a:prstGeom prst="rect">
            <a:avLst/>
          </a:prstGeom>
        </p:spPr>
        <p:txBody>
          <a:bodyPr wrap="square">
            <a:spAutoFit/>
          </a:bodyPr>
          <a:lstStyle/>
          <a:p>
            <a:pPr>
              <a:lnSpc>
                <a:spcPct val="107000"/>
              </a:lnSpc>
              <a:spcBef>
                <a:spcPts val="600"/>
              </a:spcBef>
            </a:pPr>
            <a:r>
              <a:rPr lang="en-US" b="1" dirty="0">
                <a:solidFill>
                  <a:srgbClr val="21135F"/>
                </a:solidFill>
                <a:latin typeface="Gill Sans MT" panose="020B0502020104020203" pitchFamily="34" charset="0"/>
              </a:rPr>
              <a:t>Most advisors just use pen and paper during pro bono engagements, especially for those that are one-time rather than multi-session. Other tools or technologies used include:</a:t>
            </a:r>
          </a:p>
          <a:p>
            <a:pPr lvl="0" indent="-342900">
              <a:lnSpc>
                <a:spcPct val="107000"/>
              </a:lnSpc>
              <a:spcBef>
                <a:spcPts val="600"/>
              </a:spcBef>
              <a:buFont typeface="Symbol" panose="05050102010706020507" pitchFamily="18" charset="2"/>
              <a:buChar char=""/>
            </a:pPr>
            <a:r>
              <a:rPr lang="en-US" sz="1700" dirty="0">
                <a:solidFill>
                  <a:srgbClr val="21135F"/>
                </a:solidFill>
                <a:latin typeface="Gill Sans MT" panose="020B0502020104020203" pitchFamily="34" charset="0"/>
              </a:rPr>
              <a:t>Excel spreadsheets</a:t>
            </a:r>
          </a:p>
          <a:p>
            <a:pPr lvl="0" indent="-342900">
              <a:lnSpc>
                <a:spcPct val="107000"/>
              </a:lnSpc>
              <a:spcBef>
                <a:spcPts val="600"/>
              </a:spcBef>
              <a:buFont typeface="Symbol" panose="05050102010706020507" pitchFamily="18" charset="2"/>
              <a:buChar char=""/>
            </a:pPr>
            <a:r>
              <a:rPr lang="en-US" sz="1700" dirty="0">
                <a:solidFill>
                  <a:srgbClr val="21135F"/>
                </a:solidFill>
                <a:latin typeface="Gill Sans MT" panose="020B0502020104020203" pitchFamily="34" charset="0"/>
              </a:rPr>
              <a:t>Google (Google Drive, Google Sheets, Google Docs)</a:t>
            </a:r>
          </a:p>
          <a:p>
            <a:pPr lvl="0" indent="-342900">
              <a:lnSpc>
                <a:spcPct val="107000"/>
              </a:lnSpc>
              <a:spcBef>
                <a:spcPts val="600"/>
              </a:spcBef>
              <a:buFont typeface="Symbol" panose="05050102010706020507" pitchFamily="18" charset="2"/>
              <a:buChar char=""/>
            </a:pPr>
            <a:r>
              <a:rPr lang="en-US" sz="1700" dirty="0">
                <a:solidFill>
                  <a:srgbClr val="21135F"/>
                </a:solidFill>
                <a:latin typeface="Gill Sans MT" panose="020B0502020104020203" pitchFamily="34" charset="0"/>
              </a:rPr>
              <a:t>Calendaring tools (Setmore, Appointment Plus, Calendly)</a:t>
            </a:r>
          </a:p>
          <a:p>
            <a:pPr lvl="0" indent="-342900">
              <a:lnSpc>
                <a:spcPct val="107000"/>
              </a:lnSpc>
              <a:spcBef>
                <a:spcPts val="600"/>
              </a:spcBef>
              <a:buFont typeface="Symbol" panose="05050102010706020507" pitchFamily="18" charset="2"/>
              <a:buChar char=""/>
            </a:pPr>
            <a:r>
              <a:rPr lang="en-US" sz="1700" dirty="0">
                <a:solidFill>
                  <a:srgbClr val="21135F"/>
                </a:solidFill>
                <a:latin typeface="Gill Sans MT" panose="020B0502020104020203" pitchFamily="34" charset="0"/>
              </a:rPr>
              <a:t>Document-signing tools (Signnow, Docusign)</a:t>
            </a:r>
          </a:p>
          <a:p>
            <a:pPr lvl="0" indent="-342900">
              <a:lnSpc>
                <a:spcPct val="107000"/>
              </a:lnSpc>
              <a:spcBef>
                <a:spcPts val="600"/>
              </a:spcBef>
              <a:buFont typeface="Symbol" panose="05050102010706020507" pitchFamily="18" charset="2"/>
              <a:buChar char=""/>
            </a:pPr>
            <a:r>
              <a:rPr lang="en-US" sz="1700" dirty="0">
                <a:solidFill>
                  <a:srgbClr val="21135F"/>
                </a:solidFill>
                <a:latin typeface="Gill Sans MT" panose="020B0502020104020203" pitchFamily="34" charset="0"/>
              </a:rPr>
              <a:t>Budgeting tools (You Need a Budget, Good Budget, Mint.com)</a:t>
            </a:r>
          </a:p>
          <a:p>
            <a:pPr indent="-342900">
              <a:lnSpc>
                <a:spcPct val="107000"/>
              </a:lnSpc>
              <a:spcBef>
                <a:spcPts val="600"/>
              </a:spcBef>
              <a:buFont typeface="Symbol" panose="05050102010706020507" pitchFamily="18" charset="2"/>
              <a:buChar char=""/>
            </a:pPr>
            <a:r>
              <a:rPr lang="en-US" sz="1700" dirty="0">
                <a:solidFill>
                  <a:srgbClr val="21135F"/>
                </a:solidFill>
                <a:latin typeface="Gill Sans MT" panose="020B0502020104020203" pitchFamily="34" charset="0"/>
              </a:rPr>
              <a:t>Debt paydown calculators</a:t>
            </a:r>
          </a:p>
          <a:p>
            <a:pPr lvl="0" indent="-342900">
              <a:lnSpc>
                <a:spcPct val="107000"/>
              </a:lnSpc>
              <a:spcBef>
                <a:spcPts val="600"/>
              </a:spcBef>
              <a:buFont typeface="Symbol" panose="05050102010706020507" pitchFamily="18" charset="2"/>
              <a:buChar char=""/>
            </a:pPr>
            <a:r>
              <a:rPr lang="en-US" sz="1700" dirty="0">
                <a:solidFill>
                  <a:srgbClr val="21135F"/>
                </a:solidFill>
                <a:latin typeface="Gill Sans MT" panose="020B0502020104020203" pitchFamily="34" charset="0"/>
              </a:rPr>
              <a:t>Neighborhood Trust’s Trust Plus app (used by CASH Campaign of MD)</a:t>
            </a:r>
          </a:p>
          <a:p>
            <a:pPr lvl="0" indent="-342900">
              <a:lnSpc>
                <a:spcPct val="107000"/>
              </a:lnSpc>
              <a:spcBef>
                <a:spcPts val="600"/>
              </a:spcBef>
              <a:buFont typeface="Symbol" panose="05050102010706020507" pitchFamily="18" charset="2"/>
              <a:buChar char=""/>
            </a:pPr>
            <a:r>
              <a:rPr lang="en-US" sz="1700" dirty="0">
                <a:solidFill>
                  <a:srgbClr val="21135F"/>
                </a:solidFill>
                <a:latin typeface="Gill Sans MT" panose="020B0502020104020203" pitchFamily="34" charset="0"/>
              </a:rPr>
              <a:t>Credit Karma or annualcreditreport.com</a:t>
            </a:r>
          </a:p>
          <a:p>
            <a:pPr marL="338138" lvl="0" indent="-338138">
              <a:lnSpc>
                <a:spcPct val="107000"/>
              </a:lnSpc>
              <a:spcBef>
                <a:spcPts val="600"/>
              </a:spcBef>
              <a:buFont typeface="Symbol" panose="05050102010706020507" pitchFamily="18" charset="2"/>
              <a:buChar char=""/>
            </a:pPr>
            <a:r>
              <a:rPr lang="en-US" sz="1700" dirty="0">
                <a:solidFill>
                  <a:srgbClr val="21135F"/>
                </a:solidFill>
                <a:latin typeface="Gill Sans MT" panose="020B0502020104020203" pitchFamily="34" charset="0"/>
              </a:rPr>
              <a:t>Salesforce-based platforms (however, some nonprofit leaders reported that Salesforce is prohibitively expensive)</a:t>
            </a:r>
          </a:p>
        </p:txBody>
      </p:sp>
      <p:sp>
        <p:nvSpPr>
          <p:cNvPr id="6" name="Rectangle 5">
            <a:extLst>
              <a:ext uri="{FF2B5EF4-FFF2-40B4-BE49-F238E27FC236}">
                <a16:creationId xmlns:a16="http://schemas.microsoft.com/office/drawing/2014/main" id="{7520A8A9-1443-4BD3-87E1-D844A74F98A0}"/>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Focus Group Findings</a:t>
            </a:r>
          </a:p>
        </p:txBody>
      </p:sp>
      <p:sp>
        <p:nvSpPr>
          <p:cNvPr id="7" name="TextBox 6">
            <a:extLst>
              <a:ext uri="{FF2B5EF4-FFF2-40B4-BE49-F238E27FC236}">
                <a16:creationId xmlns:a16="http://schemas.microsoft.com/office/drawing/2014/main" id="{741E5AF9-7C01-41E6-8997-635C158E6DFA}"/>
              </a:ext>
            </a:extLst>
          </p:cNvPr>
          <p:cNvSpPr txBox="1"/>
          <p:nvPr/>
        </p:nvSpPr>
        <p:spPr>
          <a:xfrm>
            <a:off x="6248400" y="6525581"/>
            <a:ext cx="2895600" cy="276999"/>
          </a:xfrm>
          <a:prstGeom prst="rect">
            <a:avLst/>
          </a:prstGeom>
          <a:noFill/>
        </p:spPr>
        <p:txBody>
          <a:bodyPr wrap="square">
            <a:spAutoFit/>
          </a:bodyPr>
          <a:lstStyle/>
          <a:p>
            <a:pPr marL="0" marR="0">
              <a:spcBef>
                <a:spcPts val="0"/>
              </a:spcBef>
              <a:spcAft>
                <a:spcPts val="0"/>
              </a:spcAft>
            </a:pPr>
            <a:r>
              <a:rPr lang="en-US" sz="1200" b="1" i="1" dirty="0">
                <a:solidFill>
                  <a:schemeClr val="accent3">
                    <a:lumMod val="60000"/>
                    <a:lumOff val="40000"/>
                  </a:schemeClr>
                </a:solidFill>
                <a:effectLst/>
                <a:latin typeface="Calibri" panose="020F0502020204030204" pitchFamily="34" charset="0"/>
                <a:ea typeface="Calibri" panose="020F0502020204030204" pitchFamily="34" charset="0"/>
              </a:rPr>
              <a:t>© 2021 Foundation for Financial Planning</a:t>
            </a:r>
          </a:p>
        </p:txBody>
      </p:sp>
    </p:spTree>
    <p:custDataLst>
      <p:tags r:id="rId1"/>
    </p:custDataLst>
    <p:extLst>
      <p:ext uri="{BB962C8B-B14F-4D97-AF65-F5344CB8AC3E}">
        <p14:creationId xmlns:p14="http://schemas.microsoft.com/office/powerpoint/2010/main" val="1563663536"/>
      </p:ext>
    </p:extLst>
  </p:cSld>
  <p:clrMapOvr>
    <a:masterClrMapping/>
  </p:clrMapOvr>
  <mc:AlternateContent xmlns:mc="http://schemas.openxmlformats.org/markup-compatibility/2006" xmlns:p14="http://schemas.microsoft.com/office/powerpoint/2010/main">
    <mc:Choice Requires="p14">
      <p:transition p14:dur="10" advTm="45244"/>
    </mc:Choice>
    <mc:Fallback xmlns="">
      <p:transition advTm="4524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217" y="208865"/>
            <a:ext cx="7239000" cy="880086"/>
          </a:xfrm>
        </p:spPr>
        <p:txBody>
          <a:bodyPr>
            <a:noAutofit/>
          </a:bodyPr>
          <a:lstStyle/>
          <a:p>
            <a:pPr algn="ctr"/>
            <a:r>
              <a:rPr lang="en-US" sz="3000" b="1" dirty="0">
                <a:solidFill>
                  <a:schemeClr val="bg1"/>
                </a:solidFill>
                <a:latin typeface="Gill Sans MT" panose="020B0502020104020203" pitchFamily="34" charset="0"/>
              </a:rPr>
              <a:t>Technologies Used in</a:t>
            </a:r>
            <a:br>
              <a:rPr lang="en-US" sz="3000" b="1" dirty="0">
                <a:solidFill>
                  <a:schemeClr val="bg1"/>
                </a:solidFill>
                <a:latin typeface="Gill Sans MT" panose="020B0502020104020203" pitchFamily="34" charset="0"/>
              </a:rPr>
            </a:br>
            <a:r>
              <a:rPr lang="en-US" sz="3000" b="1" dirty="0">
                <a:solidFill>
                  <a:schemeClr val="bg1"/>
                </a:solidFill>
                <a:latin typeface="Gill Sans MT" panose="020B0502020104020203" pitchFamily="34" charset="0"/>
              </a:rPr>
              <a:t>Paid Practices</a:t>
            </a:r>
          </a:p>
        </p:txBody>
      </p:sp>
      <p:sp>
        <p:nvSpPr>
          <p:cNvPr id="3" name="Slide Number Placeholder 2"/>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F740F-85B1-47F7-9D1F-D05C8B65795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E155297-E0E3-43B1-BA98-9AF30455B962}"/>
              </a:ext>
            </a:extLst>
          </p:cNvPr>
          <p:cNvSpPr/>
          <p:nvPr/>
        </p:nvSpPr>
        <p:spPr>
          <a:xfrm>
            <a:off x="571500" y="1783509"/>
            <a:ext cx="8001000" cy="4362989"/>
          </a:xfrm>
          <a:prstGeom prst="rect">
            <a:avLst/>
          </a:prstGeom>
        </p:spPr>
        <p:txBody>
          <a:bodyPr wrap="square">
            <a:spAutoFit/>
          </a:bodyPr>
          <a:lstStyle/>
          <a:p>
            <a:pPr marR="0">
              <a:lnSpc>
                <a:spcPct val="107000"/>
              </a:lnSpc>
              <a:spcBef>
                <a:spcPts val="600"/>
              </a:spcBef>
              <a:spcAft>
                <a:spcPts val="0"/>
              </a:spcAft>
            </a:pPr>
            <a:r>
              <a:rPr lang="en-US" sz="1900" b="1" dirty="0">
                <a:solidFill>
                  <a:srgbClr val="21135F"/>
                </a:solidFill>
                <a:latin typeface="Gill Sans MT" panose="020B0502020104020203" pitchFamily="34" charset="0"/>
              </a:rPr>
              <a:t>Advisors reported using the following financial planning tools in their paid practices:</a:t>
            </a:r>
          </a:p>
          <a:p>
            <a:pPr marR="0">
              <a:lnSpc>
                <a:spcPct val="30000"/>
              </a:lnSpc>
              <a:spcBef>
                <a:spcPts val="600"/>
              </a:spcBef>
              <a:spcAft>
                <a:spcPts val="0"/>
              </a:spcAft>
            </a:pPr>
            <a:endParaRPr lang="en-US" sz="1900" b="1" dirty="0">
              <a:solidFill>
                <a:srgbClr val="21135F"/>
              </a:solidFill>
              <a:latin typeface="Gill Sans MT" panose="020B0502020104020203" pitchFamily="34" charset="0"/>
            </a:endParaRPr>
          </a:p>
          <a:p>
            <a:pPr marR="0" indent="-342900">
              <a:lnSpc>
                <a:spcPct val="107000"/>
              </a:lnSpc>
              <a:spcBef>
                <a:spcPts val="600"/>
              </a:spcBef>
              <a:spcAft>
                <a:spcPts val="0"/>
              </a:spcAft>
              <a:buFont typeface="Symbol" panose="05050102010706020507" pitchFamily="18" charset="2"/>
              <a:buChar char=""/>
            </a:pPr>
            <a:r>
              <a:rPr lang="en-US" sz="1900" dirty="0">
                <a:solidFill>
                  <a:srgbClr val="21135F"/>
                </a:solidFill>
                <a:latin typeface="Gill Sans MT" panose="020B0502020104020203" pitchFamily="34" charset="0"/>
              </a:rPr>
              <a:t>Moneyguide Pro (most prevalent)</a:t>
            </a:r>
          </a:p>
          <a:p>
            <a:pPr marR="0" indent="-342900">
              <a:lnSpc>
                <a:spcPct val="107000"/>
              </a:lnSpc>
              <a:spcBef>
                <a:spcPts val="600"/>
              </a:spcBef>
              <a:spcAft>
                <a:spcPts val="0"/>
              </a:spcAft>
              <a:buFont typeface="Symbol" panose="05050102010706020507" pitchFamily="18" charset="2"/>
              <a:buChar char=""/>
            </a:pPr>
            <a:r>
              <a:rPr lang="en-US" sz="1900" dirty="0">
                <a:solidFill>
                  <a:srgbClr val="21135F"/>
                </a:solidFill>
                <a:latin typeface="Gill Sans MT" panose="020B0502020104020203" pitchFamily="34" charset="0"/>
              </a:rPr>
              <a:t>Naviplan</a:t>
            </a:r>
          </a:p>
          <a:p>
            <a:pPr marR="0" indent="-342900">
              <a:lnSpc>
                <a:spcPct val="107000"/>
              </a:lnSpc>
              <a:spcBef>
                <a:spcPts val="600"/>
              </a:spcBef>
              <a:spcAft>
                <a:spcPts val="0"/>
              </a:spcAft>
              <a:buFont typeface="Symbol" panose="05050102010706020507" pitchFamily="18" charset="2"/>
              <a:buChar char=""/>
            </a:pPr>
            <a:r>
              <a:rPr lang="en-US" sz="1900" dirty="0">
                <a:solidFill>
                  <a:srgbClr val="21135F"/>
                </a:solidFill>
                <a:latin typeface="Gill Sans MT" panose="020B0502020104020203" pitchFamily="34" charset="0"/>
              </a:rPr>
              <a:t>eMoney</a:t>
            </a:r>
          </a:p>
          <a:p>
            <a:pPr marR="0" indent="-342900">
              <a:lnSpc>
                <a:spcPct val="107000"/>
              </a:lnSpc>
              <a:spcBef>
                <a:spcPts val="600"/>
              </a:spcBef>
              <a:spcAft>
                <a:spcPts val="0"/>
              </a:spcAft>
              <a:buFont typeface="Symbol" panose="05050102010706020507" pitchFamily="18" charset="2"/>
              <a:buChar char=""/>
            </a:pPr>
            <a:r>
              <a:rPr lang="en-US" sz="1900" dirty="0">
                <a:solidFill>
                  <a:srgbClr val="21135F"/>
                </a:solidFill>
                <a:latin typeface="Gill Sans MT" panose="020B0502020104020203" pitchFamily="34" charset="0"/>
              </a:rPr>
              <a:t>Their firm’s proprietary software</a:t>
            </a:r>
          </a:p>
          <a:p>
            <a:pPr marR="0" indent="-342900">
              <a:lnSpc>
                <a:spcPct val="107000"/>
              </a:lnSpc>
              <a:spcBef>
                <a:spcPts val="600"/>
              </a:spcBef>
              <a:spcAft>
                <a:spcPts val="0"/>
              </a:spcAft>
              <a:buFont typeface="Symbol" panose="05050102010706020507" pitchFamily="18" charset="2"/>
              <a:buChar char=""/>
            </a:pPr>
            <a:r>
              <a:rPr lang="en-US" sz="1900" dirty="0">
                <a:solidFill>
                  <a:srgbClr val="21135F"/>
                </a:solidFill>
                <a:latin typeface="Gill Sans MT" panose="020B0502020104020203" pitchFamily="34" charset="0"/>
              </a:rPr>
              <a:t>Moneytree</a:t>
            </a:r>
          </a:p>
          <a:p>
            <a:pPr marR="0">
              <a:lnSpc>
                <a:spcPct val="50000"/>
              </a:lnSpc>
              <a:spcBef>
                <a:spcPts val="600"/>
              </a:spcBef>
              <a:spcAft>
                <a:spcPts val="0"/>
              </a:spcAft>
            </a:pPr>
            <a:r>
              <a:rPr lang="en-US" sz="1900" b="1" dirty="0">
                <a:solidFill>
                  <a:srgbClr val="21135F"/>
                </a:solidFill>
                <a:latin typeface="Gill Sans MT" panose="020B0502020104020203" pitchFamily="34" charset="0"/>
              </a:rPr>
              <a:t> </a:t>
            </a:r>
          </a:p>
          <a:p>
            <a:pPr marR="0">
              <a:lnSpc>
                <a:spcPct val="107000"/>
              </a:lnSpc>
              <a:spcBef>
                <a:spcPts val="600"/>
              </a:spcBef>
              <a:spcAft>
                <a:spcPts val="0"/>
              </a:spcAft>
            </a:pPr>
            <a:r>
              <a:rPr lang="en-US" sz="1900" b="1" dirty="0">
                <a:solidFill>
                  <a:srgbClr val="6A8D30"/>
                </a:solidFill>
                <a:latin typeface="Gill Sans MT" panose="020B0502020104020203" pitchFamily="34" charset="0"/>
              </a:rPr>
              <a:t>They desire a pro bono technology solution that is very easy to use and segregated from their paid practice (does not have firm logo, won’t add pro bono client to marketing lists, easier to track time spent, etc.).</a:t>
            </a:r>
            <a:endParaRPr lang="en-US" sz="1900" b="1" dirty="0">
              <a:solidFill>
                <a:srgbClr val="1B154B"/>
              </a:solidFill>
              <a:latin typeface="Gill Sans MT" panose="020B0502020104020203" pitchFamily="34" charset="0"/>
            </a:endParaRPr>
          </a:p>
        </p:txBody>
      </p:sp>
      <p:sp>
        <p:nvSpPr>
          <p:cNvPr id="4" name="Rectangle 3">
            <a:extLst>
              <a:ext uri="{FF2B5EF4-FFF2-40B4-BE49-F238E27FC236}">
                <a16:creationId xmlns:a16="http://schemas.microsoft.com/office/drawing/2014/main" id="{CD2508A7-AC3D-4474-B675-B0E9AF216A7F}"/>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Focus Group Findings</a:t>
            </a:r>
          </a:p>
        </p:txBody>
      </p:sp>
      <p:sp>
        <p:nvSpPr>
          <p:cNvPr id="6" name="TextBox 5">
            <a:extLst>
              <a:ext uri="{FF2B5EF4-FFF2-40B4-BE49-F238E27FC236}">
                <a16:creationId xmlns:a16="http://schemas.microsoft.com/office/drawing/2014/main" id="{05FA54ED-0A69-49A8-BE6D-2DE58EF6E989}"/>
              </a:ext>
            </a:extLst>
          </p:cNvPr>
          <p:cNvSpPr txBox="1"/>
          <p:nvPr/>
        </p:nvSpPr>
        <p:spPr>
          <a:xfrm>
            <a:off x="6248400" y="6525581"/>
            <a:ext cx="2895600" cy="276999"/>
          </a:xfrm>
          <a:prstGeom prst="rect">
            <a:avLst/>
          </a:prstGeom>
          <a:noFill/>
        </p:spPr>
        <p:txBody>
          <a:bodyPr wrap="square">
            <a:spAutoFit/>
          </a:bodyPr>
          <a:lstStyle/>
          <a:p>
            <a:pPr marL="0" marR="0">
              <a:spcBef>
                <a:spcPts val="0"/>
              </a:spcBef>
              <a:spcAft>
                <a:spcPts val="0"/>
              </a:spcAft>
            </a:pPr>
            <a:r>
              <a:rPr lang="en-US" sz="1200" b="1" i="1" dirty="0">
                <a:solidFill>
                  <a:schemeClr val="accent3">
                    <a:lumMod val="60000"/>
                    <a:lumOff val="40000"/>
                  </a:schemeClr>
                </a:solidFill>
                <a:effectLst/>
                <a:latin typeface="Calibri" panose="020F0502020204030204" pitchFamily="34" charset="0"/>
                <a:ea typeface="Calibri" panose="020F0502020204030204" pitchFamily="34" charset="0"/>
              </a:rPr>
              <a:t>© 2021 Foundation for Financial Planning</a:t>
            </a:r>
          </a:p>
        </p:txBody>
      </p:sp>
    </p:spTree>
    <p:custDataLst>
      <p:tags r:id="rId1"/>
    </p:custDataLst>
    <p:extLst>
      <p:ext uri="{BB962C8B-B14F-4D97-AF65-F5344CB8AC3E}">
        <p14:creationId xmlns:p14="http://schemas.microsoft.com/office/powerpoint/2010/main" val="1996958944"/>
      </p:ext>
    </p:extLst>
  </p:cSld>
  <p:clrMapOvr>
    <a:masterClrMapping/>
  </p:clrMapOvr>
  <mc:AlternateContent xmlns:mc="http://schemas.openxmlformats.org/markup-compatibility/2006" xmlns:p14="http://schemas.microsoft.com/office/powerpoint/2010/main">
    <mc:Choice Requires="p14">
      <p:transition p14:dur="10" advTm="45244"/>
    </mc:Choice>
    <mc:Fallback xmlns="">
      <p:transition advTm="4524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18988A-C4A7-4223-9656-E46F7A57BD01}"/>
              </a:ext>
            </a:extLst>
          </p:cNvPr>
          <p:cNvSpPr txBox="1">
            <a:spLocks/>
          </p:cNvSpPr>
          <p:nvPr/>
        </p:nvSpPr>
        <p:spPr>
          <a:xfrm>
            <a:off x="1828800" y="349473"/>
            <a:ext cx="7315200" cy="564927"/>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pPr algn="ctr"/>
            <a:r>
              <a:rPr lang="en-US" sz="2800" kern="0" dirty="0">
                <a:latin typeface="Gill Sans MT" panose="020B0502020104020203" pitchFamily="34" charset="0"/>
              </a:rPr>
              <a:t>Phase II: Pro Bono Technology Survey</a:t>
            </a:r>
          </a:p>
        </p:txBody>
      </p:sp>
      <p:sp>
        <p:nvSpPr>
          <p:cNvPr id="5" name="Slide Number Placeholder 2">
            <a:extLst>
              <a:ext uri="{FF2B5EF4-FFF2-40B4-BE49-F238E27FC236}">
                <a16:creationId xmlns:a16="http://schemas.microsoft.com/office/drawing/2014/main" id="{FAF025F4-FC6D-4555-86F6-2A81437D1C64}"/>
              </a:ext>
            </a:extLst>
          </p:cNvPr>
          <p:cNvSpPr txBox="1">
            <a:spLocks/>
          </p:cNvSpPr>
          <p:nvPr/>
        </p:nvSpPr>
        <p:spPr>
          <a:xfrm>
            <a:off x="6457950"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8F740F-85B1-47F7-9D1F-D05C8B657950}" type="slidenum">
              <a:rPr lang="en-US" sz="900" smtClean="0">
                <a:solidFill>
                  <a:prstClr val="black">
                    <a:tint val="75000"/>
                  </a:prstClr>
                </a:solidFill>
                <a:latin typeface="Calibri"/>
              </a:rPr>
              <a:pPr algn="r">
                <a:defRPr/>
              </a:pPr>
              <a:t>16</a:t>
            </a:fld>
            <a:endParaRPr lang="en-US" sz="900" dirty="0">
              <a:solidFill>
                <a:prstClr val="black">
                  <a:tint val="75000"/>
                </a:prstClr>
              </a:solidFill>
              <a:latin typeface="Calibri"/>
            </a:endParaRPr>
          </a:p>
        </p:txBody>
      </p:sp>
      <p:sp>
        <p:nvSpPr>
          <p:cNvPr id="6" name="Rectangle 5">
            <a:extLst>
              <a:ext uri="{FF2B5EF4-FFF2-40B4-BE49-F238E27FC236}">
                <a16:creationId xmlns:a16="http://schemas.microsoft.com/office/drawing/2014/main" id="{02C66E69-65E1-4552-AA2B-C64CAB98C503}"/>
              </a:ext>
            </a:extLst>
          </p:cNvPr>
          <p:cNvSpPr/>
          <p:nvPr/>
        </p:nvSpPr>
        <p:spPr>
          <a:xfrm>
            <a:off x="528268" y="1905000"/>
            <a:ext cx="8087463" cy="3265509"/>
          </a:xfrm>
          <a:prstGeom prst="rect">
            <a:avLst/>
          </a:prstGeom>
        </p:spPr>
        <p:txBody>
          <a:bodyPr wrap="square">
            <a:spAutoFit/>
          </a:bodyPr>
          <a:lstStyle/>
          <a:p>
            <a:pPr marL="342900" indent="-342900">
              <a:lnSpc>
                <a:spcPct val="107000"/>
              </a:lnSpc>
              <a:spcBef>
                <a:spcPts val="600"/>
              </a:spcBef>
              <a:buFont typeface="Arial" panose="020B0604020202020204" pitchFamily="34" charset="0"/>
              <a:buChar char="•"/>
            </a:pPr>
            <a:r>
              <a:rPr lang="en-US" sz="2000" b="1" dirty="0">
                <a:solidFill>
                  <a:srgbClr val="21135F"/>
                </a:solidFill>
                <a:latin typeface="Gill Sans MT" panose="020B0502020104020203" pitchFamily="34" charset="0"/>
              </a:rPr>
              <a:t>In July and August 2021, we fielded a survey to collect more data on the need for technology to support pro bono financial planning engagements.</a:t>
            </a:r>
          </a:p>
          <a:p>
            <a:pPr marL="342900" indent="-342900">
              <a:lnSpc>
                <a:spcPct val="107000"/>
              </a:lnSpc>
              <a:spcBef>
                <a:spcPts val="600"/>
              </a:spcBef>
              <a:buFont typeface="Arial" panose="020B0604020202020204" pitchFamily="34" charset="0"/>
              <a:buChar char="•"/>
            </a:pPr>
            <a:endParaRPr lang="en-US" sz="2000" b="1" dirty="0">
              <a:solidFill>
                <a:srgbClr val="21135F"/>
              </a:solidFill>
              <a:latin typeface="Gill Sans MT" panose="020B0502020104020203" pitchFamily="34" charset="0"/>
            </a:endParaRPr>
          </a:p>
          <a:p>
            <a:pPr marL="342900" indent="-342900">
              <a:lnSpc>
                <a:spcPct val="107000"/>
              </a:lnSpc>
              <a:spcBef>
                <a:spcPts val="600"/>
              </a:spcBef>
              <a:buFont typeface="Arial" panose="020B0604020202020204" pitchFamily="34" charset="0"/>
              <a:buChar char="•"/>
            </a:pPr>
            <a:r>
              <a:rPr lang="en-US" sz="2000" b="1" dirty="0">
                <a:solidFill>
                  <a:srgbClr val="21135F"/>
                </a:solidFill>
                <a:latin typeface="Gill Sans MT" panose="020B0502020104020203" pitchFamily="34" charset="0"/>
              </a:rPr>
              <a:t>We promoted the survey through the Foundation for Financial Planning’s database of 10,000+ financial planners as well as via communications from our partners CFP Board, NAPFA and FPA.</a:t>
            </a:r>
          </a:p>
          <a:p>
            <a:pPr marL="342900" marR="0" indent="-342900">
              <a:spcBef>
                <a:spcPts val="600"/>
              </a:spcBef>
              <a:spcAft>
                <a:spcPts val="0"/>
              </a:spcAft>
              <a:buFont typeface="Arial" panose="020B0604020202020204" pitchFamily="34" charset="0"/>
              <a:buChar char="•"/>
            </a:pPr>
            <a:endParaRPr lang="en-US" sz="2000" b="1" dirty="0">
              <a:solidFill>
                <a:srgbClr val="6A8D30"/>
              </a:solidFill>
              <a:latin typeface="Gill Sans MT" panose="020B0502020104020203" pitchFamily="34" charset="0"/>
            </a:endParaRPr>
          </a:p>
        </p:txBody>
      </p:sp>
      <p:sp>
        <p:nvSpPr>
          <p:cNvPr id="10" name="Rectangle 9">
            <a:extLst>
              <a:ext uri="{FF2B5EF4-FFF2-40B4-BE49-F238E27FC236}">
                <a16:creationId xmlns:a16="http://schemas.microsoft.com/office/drawing/2014/main" id="{035035A9-6FD5-4B1F-986A-449CEC1C1158}"/>
              </a:ext>
            </a:extLst>
          </p:cNvPr>
          <p:cNvSpPr/>
          <p:nvPr/>
        </p:nvSpPr>
        <p:spPr>
          <a:xfrm>
            <a:off x="6629400" y="1143000"/>
            <a:ext cx="2315817"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Methodology &amp; Scope</a:t>
            </a:r>
          </a:p>
        </p:txBody>
      </p:sp>
    </p:spTree>
    <p:extLst>
      <p:ext uri="{BB962C8B-B14F-4D97-AF65-F5344CB8AC3E}">
        <p14:creationId xmlns:p14="http://schemas.microsoft.com/office/powerpoint/2010/main" val="152792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4" name="TextBox 3">
            <a:extLst>
              <a:ext uri="{FF2B5EF4-FFF2-40B4-BE49-F238E27FC236}">
                <a16:creationId xmlns:a16="http://schemas.microsoft.com/office/drawing/2014/main" id="{EB4E5B09-110D-4732-83AB-BABD7C14089F}"/>
              </a:ext>
            </a:extLst>
          </p:cNvPr>
          <p:cNvSpPr txBox="1"/>
          <p:nvPr/>
        </p:nvSpPr>
        <p:spPr>
          <a:xfrm>
            <a:off x="456235" y="1905000"/>
            <a:ext cx="8230565" cy="4234493"/>
          </a:xfrm>
          <a:prstGeom prst="rect">
            <a:avLst/>
          </a:prstGeom>
          <a:noFill/>
        </p:spPr>
        <p:txBody>
          <a:bodyPr wrap="square" rtlCol="0">
            <a:spAutoFit/>
          </a:bodyPr>
          <a:lstStyle/>
          <a:p>
            <a:pPr marL="298450" indent="-285750">
              <a:lnSpc>
                <a:spcPct val="100000"/>
              </a:lnSpc>
              <a:spcBef>
                <a:spcPts val="100"/>
              </a:spcBef>
              <a:buFont typeface="Arial" panose="020B0604020202020204" pitchFamily="34" charset="0"/>
              <a:buChar char="•"/>
            </a:pPr>
            <a:r>
              <a:rPr lang="en-US" sz="1900" b="1" spc="-50" dirty="0">
                <a:solidFill>
                  <a:srgbClr val="1B154B"/>
                </a:solidFill>
                <a:latin typeface="Gill Sans MT" panose="020B0502020104020203" pitchFamily="34" charset="0"/>
                <a:cs typeface="Gill Sans MT"/>
              </a:rPr>
              <a:t>The first question screened  for responses from CFPs who have engaged in pro bono financial planning within the last five years, specifying that pro bono is defined as:</a:t>
            </a:r>
          </a:p>
          <a:p>
            <a:pPr marL="298450" indent="-285750">
              <a:lnSpc>
                <a:spcPct val="50000"/>
              </a:lnSpc>
              <a:spcBef>
                <a:spcPts val="100"/>
              </a:spcBef>
              <a:buFont typeface="Arial" panose="020B0604020202020204" pitchFamily="34" charset="0"/>
              <a:buChar char="•"/>
            </a:pPr>
            <a:endParaRPr lang="en-US" sz="1900" b="1" spc="-50" dirty="0">
              <a:solidFill>
                <a:srgbClr val="1B154B"/>
              </a:solidFill>
              <a:latin typeface="Gill Sans MT" panose="020B0502020104020203" pitchFamily="34" charset="0"/>
              <a:cs typeface="Gill Sans MT"/>
            </a:endParaRPr>
          </a:p>
          <a:p>
            <a:pPr marL="755650" lvl="1" indent="-285750">
              <a:spcBef>
                <a:spcPts val="100"/>
              </a:spcBef>
              <a:buFont typeface="Arial" panose="020B0604020202020204" pitchFamily="34" charset="0"/>
              <a:buChar char="•"/>
            </a:pPr>
            <a:r>
              <a:rPr lang="en-US" sz="1900" spc="-50" dirty="0">
                <a:solidFill>
                  <a:srgbClr val="1B154B"/>
                </a:solidFill>
                <a:latin typeface="Gill Sans MT" panose="020B0502020104020203" pitchFamily="34" charset="0"/>
                <a:cs typeface="Gill Sans MT"/>
              </a:rPr>
              <a:t>“Free, no-strings-attached financial advice and planning for underserved people* provided by or in conjunction with a CFP® professional volunteer. These services are delivered through one-on-one engagements or through interactive group sessions on topics specific to an at-risk audience, with the option for personalized engagement to follow.(* e.g., low-income individuals and families, people affected by natural disasters, serious medical crises, bankruptcy, etc.).”</a:t>
            </a:r>
          </a:p>
          <a:p>
            <a:pPr marL="755650" lvl="1" indent="-285750">
              <a:spcBef>
                <a:spcPts val="100"/>
              </a:spcBef>
              <a:buFont typeface="Arial" panose="020B0604020202020204" pitchFamily="34" charset="0"/>
              <a:buChar char="•"/>
            </a:pPr>
            <a:endParaRPr lang="en-US" sz="1900" spc="-50" dirty="0">
              <a:solidFill>
                <a:srgbClr val="1B154B"/>
              </a:solidFill>
              <a:latin typeface="Gill Sans MT" panose="020B0502020104020203" pitchFamily="34" charset="0"/>
              <a:cs typeface="Gill Sans MT"/>
            </a:endParaRPr>
          </a:p>
          <a:p>
            <a:pPr marL="298450" indent="-285750">
              <a:lnSpc>
                <a:spcPct val="100000"/>
              </a:lnSpc>
              <a:spcBef>
                <a:spcPts val="100"/>
              </a:spcBef>
              <a:buFont typeface="Arial" panose="020B0604020202020204" pitchFamily="34" charset="0"/>
              <a:buChar char="•"/>
            </a:pPr>
            <a:r>
              <a:rPr lang="en-US" sz="1900" b="1" spc="-50" dirty="0">
                <a:solidFill>
                  <a:srgbClr val="1B154B"/>
                </a:solidFill>
                <a:latin typeface="Gill Sans MT" panose="020B0502020104020203" pitchFamily="34" charset="0"/>
                <a:cs typeface="Gill Sans MT"/>
              </a:rPr>
              <a:t>We received 399 responses from financial planners who met this criteria (CFPs that engaged in pro bono within the last five years).</a:t>
            </a:r>
          </a:p>
          <a:p>
            <a:pPr marL="12700">
              <a:lnSpc>
                <a:spcPct val="100000"/>
              </a:lnSpc>
              <a:spcBef>
                <a:spcPts val="100"/>
              </a:spcBef>
            </a:pPr>
            <a:endParaRPr lang="en-US" b="1" spc="-50" dirty="0">
              <a:solidFill>
                <a:srgbClr val="1B154B"/>
              </a:solidFill>
            </a:endParaRPr>
          </a:p>
        </p:txBody>
      </p:sp>
      <p:sp>
        <p:nvSpPr>
          <p:cNvPr id="9" name="Title 1">
            <a:extLst>
              <a:ext uri="{FF2B5EF4-FFF2-40B4-BE49-F238E27FC236}">
                <a16:creationId xmlns:a16="http://schemas.microsoft.com/office/drawing/2014/main" id="{81917456-C794-4611-849D-1A8DB03EC66C}"/>
              </a:ext>
            </a:extLst>
          </p:cNvPr>
          <p:cNvSpPr txBox="1">
            <a:spLocks/>
          </p:cNvSpPr>
          <p:nvPr/>
        </p:nvSpPr>
        <p:spPr>
          <a:xfrm>
            <a:off x="1828800" y="349473"/>
            <a:ext cx="7315200" cy="564927"/>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pPr algn="ctr"/>
            <a:r>
              <a:rPr lang="en-US" sz="2800" kern="0" dirty="0">
                <a:latin typeface="Gill Sans MT" panose="020B0502020104020203" pitchFamily="34" charset="0"/>
              </a:rPr>
              <a:t>Phase II: Pro Bono Technology Survey</a:t>
            </a:r>
          </a:p>
        </p:txBody>
      </p:sp>
      <p:sp>
        <p:nvSpPr>
          <p:cNvPr id="11" name="Rectangle 10">
            <a:extLst>
              <a:ext uri="{FF2B5EF4-FFF2-40B4-BE49-F238E27FC236}">
                <a16:creationId xmlns:a16="http://schemas.microsoft.com/office/drawing/2014/main" id="{23A130E4-3D17-49BE-A83A-4AC2E0FD8405}"/>
              </a:ext>
            </a:extLst>
          </p:cNvPr>
          <p:cNvSpPr/>
          <p:nvPr/>
        </p:nvSpPr>
        <p:spPr>
          <a:xfrm>
            <a:off x="6629400" y="1104900"/>
            <a:ext cx="2315817"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Methodology &amp; Scope</a:t>
            </a:r>
          </a:p>
        </p:txBody>
      </p:sp>
    </p:spTree>
    <p:extLst>
      <p:ext uri="{BB962C8B-B14F-4D97-AF65-F5344CB8AC3E}">
        <p14:creationId xmlns:p14="http://schemas.microsoft.com/office/powerpoint/2010/main" val="163005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209800" y="67010"/>
            <a:ext cx="6861544" cy="1075990"/>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000" kern="0" dirty="0">
                <a:latin typeface="Gill Sans MT" panose="020B0502020104020203" pitchFamily="34" charset="0"/>
              </a:rPr>
              <a:t>Can you estimate the total number of pro bono hours you have provided to underserved people in the last five years?</a:t>
            </a:r>
            <a:endParaRPr lang="en-US" sz="2000" kern="0" dirty="0">
              <a:latin typeface="+mn-lt"/>
            </a:endParaRPr>
          </a:p>
        </p:txBody>
      </p:sp>
      <p:graphicFrame>
        <p:nvGraphicFramePr>
          <p:cNvPr id="5" name="Chart 4">
            <a:extLst>
              <a:ext uri="{FF2B5EF4-FFF2-40B4-BE49-F238E27FC236}">
                <a16:creationId xmlns:a16="http://schemas.microsoft.com/office/drawing/2014/main" id="{B97E6F5F-5AED-4322-93E3-C8B32620BAA5}"/>
              </a:ext>
            </a:extLst>
          </p:cNvPr>
          <p:cNvGraphicFramePr>
            <a:graphicFrameLocks/>
          </p:cNvGraphicFramePr>
          <p:nvPr>
            <p:extLst>
              <p:ext uri="{D42A27DB-BD31-4B8C-83A1-F6EECF244321}">
                <p14:modId xmlns:p14="http://schemas.microsoft.com/office/powerpoint/2010/main" val="3527175754"/>
              </p:ext>
            </p:extLst>
          </p:nvPr>
        </p:nvGraphicFramePr>
        <p:xfrm>
          <a:off x="635000" y="1371600"/>
          <a:ext cx="7874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10A0C458-6F91-4FF1-9119-B1026AA9394B}"/>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spTree>
    <p:extLst>
      <p:ext uri="{BB962C8B-B14F-4D97-AF65-F5344CB8AC3E}">
        <p14:creationId xmlns:p14="http://schemas.microsoft.com/office/powerpoint/2010/main" val="285005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286000" y="248720"/>
            <a:ext cx="6400800" cy="697643"/>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200" kern="0" dirty="0">
                <a:latin typeface="Gill Sans MT" panose="020B0502020104020203" pitchFamily="34" charset="0"/>
              </a:rPr>
              <a:t>How do you source your pro bono clients? </a:t>
            </a:r>
          </a:p>
          <a:p>
            <a:r>
              <a:rPr lang="en-US" sz="2200" kern="0" dirty="0">
                <a:latin typeface="Gill Sans MT" panose="020B0502020104020203" pitchFamily="34" charset="0"/>
              </a:rPr>
              <a:t>(select all that apply)</a:t>
            </a:r>
            <a:endParaRPr lang="en-US" sz="2200" kern="0" dirty="0">
              <a:latin typeface="+mn-lt"/>
            </a:endParaRPr>
          </a:p>
        </p:txBody>
      </p:sp>
      <p:graphicFrame>
        <p:nvGraphicFramePr>
          <p:cNvPr id="5" name="Chart 4">
            <a:extLst>
              <a:ext uri="{FF2B5EF4-FFF2-40B4-BE49-F238E27FC236}">
                <a16:creationId xmlns:a16="http://schemas.microsoft.com/office/drawing/2014/main" id="{12D727A6-4AE9-45F9-9BBA-13068369D00A}"/>
              </a:ext>
            </a:extLst>
          </p:cNvPr>
          <p:cNvGraphicFramePr>
            <a:graphicFrameLocks/>
          </p:cNvGraphicFramePr>
          <p:nvPr>
            <p:extLst>
              <p:ext uri="{D42A27DB-BD31-4B8C-83A1-F6EECF244321}">
                <p14:modId xmlns:p14="http://schemas.microsoft.com/office/powerpoint/2010/main" val="4097812991"/>
              </p:ext>
            </p:extLst>
          </p:nvPr>
        </p:nvGraphicFramePr>
        <p:xfrm>
          <a:off x="990600" y="1962779"/>
          <a:ext cx="7162799" cy="42976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CD9F462-221A-4DE5-9C8D-0A7CEB7C6EFB}"/>
              </a:ext>
            </a:extLst>
          </p:cNvPr>
          <p:cNvSpPr txBox="1"/>
          <p:nvPr/>
        </p:nvSpPr>
        <p:spPr>
          <a:xfrm>
            <a:off x="380999" y="1793358"/>
            <a:ext cx="8382000" cy="923330"/>
          </a:xfrm>
          <a:prstGeom prst="rect">
            <a:avLst/>
          </a:prstGeom>
          <a:noFill/>
        </p:spPr>
        <p:txBody>
          <a:bodyPr wrap="square">
            <a:spAutoFit/>
          </a:bodyPr>
          <a:lstStyle/>
          <a:p>
            <a:r>
              <a:rPr lang="en-US" b="1" dirty="0">
                <a:solidFill>
                  <a:srgbClr val="1B154B"/>
                </a:solidFill>
              </a:rPr>
              <a:t>The majority of “Other” responses were from informal connections between the client and the advisor, and not part of a structured program (e.g., advisor’s neighbor refers a person in need to the advisor for help).</a:t>
            </a:r>
          </a:p>
        </p:txBody>
      </p:sp>
      <p:sp>
        <p:nvSpPr>
          <p:cNvPr id="8" name="Rectangle 7">
            <a:extLst>
              <a:ext uri="{FF2B5EF4-FFF2-40B4-BE49-F238E27FC236}">
                <a16:creationId xmlns:a16="http://schemas.microsoft.com/office/drawing/2014/main" id="{2F623791-3582-4871-9095-4222C2F1F4A0}"/>
              </a:ext>
            </a:extLst>
          </p:cNvPr>
          <p:cNvSpPr/>
          <p:nvPr/>
        </p:nvSpPr>
        <p:spPr>
          <a:xfrm>
            <a:off x="6735417" y="10668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spTree>
    <p:extLst>
      <p:ext uri="{BB962C8B-B14F-4D97-AF65-F5344CB8AC3E}">
        <p14:creationId xmlns:p14="http://schemas.microsoft.com/office/powerpoint/2010/main" val="386848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7314C1-5F22-4D88-8819-9158CE30ECC5}"/>
              </a:ext>
            </a:extLst>
          </p:cNvPr>
          <p:cNvSpPr>
            <a:spLocks noGrp="1"/>
          </p:cNvSpPr>
          <p:nvPr>
            <p:ph type="body" idx="1"/>
          </p:nvPr>
        </p:nvSpPr>
        <p:spPr>
          <a:xfrm>
            <a:off x="642363" y="1828800"/>
            <a:ext cx="7859273" cy="4072269"/>
          </a:xfrm>
        </p:spPr>
        <p:txBody>
          <a:bodyPr/>
          <a:lstStyle/>
          <a:p>
            <a:pPr marL="342900" indent="-342900" algn="l" rtl="0" fontAlgn="base">
              <a:lnSpc>
                <a:spcPct val="107000"/>
              </a:lnSpc>
              <a:spcBef>
                <a:spcPts val="600"/>
              </a:spcBef>
              <a:buFont typeface="Arial" panose="020B0604020202020204" pitchFamily="34" charset="0"/>
              <a:buChar char="•"/>
              <a:defRPr/>
            </a:pPr>
            <a:r>
              <a:rPr lang="en-US" sz="2000" u="none" kern="1200" dirty="0">
                <a:solidFill>
                  <a:srgbClr val="21135F"/>
                </a:solidFill>
                <a:latin typeface="Gill Sans MT" panose="020B0502020104020203" pitchFamily="34" charset="0"/>
                <a:cs typeface="+mn-cs"/>
              </a:rPr>
              <a:t>In Phase I of our research process (June and July 2021), we conducted five, one-hour focus groups with stakeholders including pro bono financial planners, FPA members, and nonprofit leaders.  We were also able to interview two pro bono financial planning clients.</a:t>
            </a:r>
          </a:p>
          <a:p>
            <a:pPr marL="342900" indent="-342900" algn="l" rtl="0" fontAlgn="base">
              <a:lnSpc>
                <a:spcPct val="80000"/>
              </a:lnSpc>
              <a:spcBef>
                <a:spcPts val="600"/>
              </a:spcBef>
              <a:buFont typeface="Arial" panose="020B0604020202020204" pitchFamily="34" charset="0"/>
              <a:buChar char="•"/>
              <a:defRPr/>
            </a:pPr>
            <a:endParaRPr lang="en-US" sz="2000" u="none" kern="1200" dirty="0">
              <a:solidFill>
                <a:srgbClr val="21135F"/>
              </a:solidFill>
              <a:latin typeface="Gill Sans MT" panose="020B0502020104020203" pitchFamily="34" charset="0"/>
              <a:cs typeface="+mn-cs"/>
            </a:endParaRPr>
          </a:p>
          <a:p>
            <a:pPr marL="342900" indent="-342900" algn="l" rtl="0" fontAlgn="base">
              <a:lnSpc>
                <a:spcPct val="107000"/>
              </a:lnSpc>
              <a:spcBef>
                <a:spcPts val="600"/>
              </a:spcBef>
              <a:buFont typeface="Arial" panose="020B0604020202020204" pitchFamily="34" charset="0"/>
              <a:buChar char="•"/>
              <a:defRPr/>
            </a:pPr>
            <a:r>
              <a:rPr lang="en-US" sz="2000" u="none" kern="1200" dirty="0">
                <a:solidFill>
                  <a:srgbClr val="21135F"/>
                </a:solidFill>
                <a:latin typeface="Gill Sans MT" panose="020B0502020104020203" pitchFamily="34" charset="0"/>
                <a:cs typeface="+mn-cs"/>
              </a:rPr>
              <a:t>In Phase II of our research (July and August 2021), we fielded a survey to collect more data on the need for technology to support pro bono financial planning engagements.</a:t>
            </a:r>
          </a:p>
          <a:p>
            <a:pPr marL="0" lvl="1" algn="l" rtl="0" fontAlgn="base">
              <a:lnSpc>
                <a:spcPct val="80000"/>
              </a:lnSpc>
              <a:spcBef>
                <a:spcPts val="600"/>
              </a:spcBef>
              <a:defRPr/>
            </a:pPr>
            <a:endParaRPr lang="en-US" sz="2000" kern="1200" dirty="0">
              <a:solidFill>
                <a:srgbClr val="21135F"/>
              </a:solidFill>
              <a:latin typeface="Gill Sans MT" panose="020B0502020104020203" pitchFamily="34" charset="0"/>
            </a:endParaRPr>
          </a:p>
          <a:p>
            <a:pPr marL="342900" indent="-342900" algn="l" rtl="0" fontAlgn="base">
              <a:lnSpc>
                <a:spcPct val="107000"/>
              </a:lnSpc>
              <a:spcBef>
                <a:spcPts val="600"/>
              </a:spcBef>
              <a:buFont typeface="Arial" panose="020B0604020202020204" pitchFamily="34" charset="0"/>
              <a:buChar char="•"/>
              <a:defRPr/>
            </a:pPr>
            <a:r>
              <a:rPr lang="en-US" sz="2000" u="none" kern="1200" dirty="0">
                <a:solidFill>
                  <a:srgbClr val="21135F"/>
                </a:solidFill>
                <a:latin typeface="Gill Sans MT" panose="020B0502020104020203" pitchFamily="34" charset="0"/>
                <a:cs typeface="+mn-cs"/>
              </a:rPr>
              <a:t>Hussain Zaidi, CFP® worked with us as a consultant throughout this research process.</a:t>
            </a:r>
            <a:endParaRPr lang="en-US" dirty="0"/>
          </a:p>
        </p:txBody>
      </p:sp>
      <p:sp>
        <p:nvSpPr>
          <p:cNvPr id="7" name="Title 1">
            <a:extLst>
              <a:ext uri="{FF2B5EF4-FFF2-40B4-BE49-F238E27FC236}">
                <a16:creationId xmlns:a16="http://schemas.microsoft.com/office/drawing/2014/main" id="{4B43CE5A-59E9-4002-851B-A7E6946C0535}"/>
              </a:ext>
            </a:extLst>
          </p:cNvPr>
          <p:cNvSpPr txBox="1">
            <a:spLocks/>
          </p:cNvSpPr>
          <p:nvPr/>
        </p:nvSpPr>
        <p:spPr>
          <a:xfrm>
            <a:off x="1600200" y="392004"/>
            <a:ext cx="7010400" cy="564927"/>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pPr algn="ctr"/>
            <a:r>
              <a:rPr lang="en-US" sz="3800" kern="0" dirty="0">
                <a:latin typeface="Gill Sans MT" panose="020B0502020104020203" pitchFamily="34" charset="0"/>
              </a:rPr>
              <a:t>Methodology</a:t>
            </a:r>
          </a:p>
        </p:txBody>
      </p:sp>
    </p:spTree>
    <p:extLst>
      <p:ext uri="{BB962C8B-B14F-4D97-AF65-F5344CB8AC3E}">
        <p14:creationId xmlns:p14="http://schemas.microsoft.com/office/powerpoint/2010/main" val="2757649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351259" y="282544"/>
            <a:ext cx="6629400" cy="564927"/>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200" kern="0" dirty="0">
                <a:latin typeface="Gill Sans MT" panose="020B0502020104020203" pitchFamily="34" charset="0"/>
              </a:rPr>
              <a:t>How often do you engage with your </a:t>
            </a:r>
          </a:p>
          <a:p>
            <a:r>
              <a:rPr lang="en-US" sz="2200" kern="0" dirty="0">
                <a:latin typeface="Gill Sans MT" panose="020B0502020104020203" pitchFamily="34" charset="0"/>
              </a:rPr>
              <a:t>pro bono clients?</a:t>
            </a:r>
            <a:endParaRPr lang="en-US" sz="2200" kern="0" dirty="0">
              <a:latin typeface="+mn-lt"/>
            </a:endParaRPr>
          </a:p>
        </p:txBody>
      </p:sp>
      <p:sp>
        <p:nvSpPr>
          <p:cNvPr id="6" name="Rectangle 5">
            <a:extLst>
              <a:ext uri="{FF2B5EF4-FFF2-40B4-BE49-F238E27FC236}">
                <a16:creationId xmlns:a16="http://schemas.microsoft.com/office/drawing/2014/main" id="{FEE22087-836C-48DB-9920-30C0214CAF16}"/>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graphicFrame>
        <p:nvGraphicFramePr>
          <p:cNvPr id="8" name="Chart 7">
            <a:extLst>
              <a:ext uri="{FF2B5EF4-FFF2-40B4-BE49-F238E27FC236}">
                <a16:creationId xmlns:a16="http://schemas.microsoft.com/office/drawing/2014/main" id="{DEB6D474-1A6B-4BF7-BE5D-7E3D4082410F}"/>
              </a:ext>
            </a:extLst>
          </p:cNvPr>
          <p:cNvGraphicFramePr>
            <a:graphicFrameLocks/>
          </p:cNvGraphicFramePr>
          <p:nvPr>
            <p:extLst>
              <p:ext uri="{D42A27DB-BD31-4B8C-83A1-F6EECF244321}">
                <p14:modId xmlns:p14="http://schemas.microsoft.com/office/powerpoint/2010/main" val="1844923704"/>
              </p:ext>
            </p:extLst>
          </p:nvPr>
        </p:nvGraphicFramePr>
        <p:xfrm>
          <a:off x="685800" y="1421117"/>
          <a:ext cx="8001000" cy="5055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7494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286000" y="304800"/>
            <a:ext cx="6019800" cy="564927"/>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200" kern="0" dirty="0">
                <a:latin typeface="Gill Sans MT" panose="020B0502020104020203" pitchFamily="34" charset="0"/>
              </a:rPr>
              <a:t>How do you deliver pro bono financial planning? </a:t>
            </a:r>
            <a:endParaRPr lang="en-US" sz="2200" kern="0" dirty="0">
              <a:latin typeface="+mn-lt"/>
            </a:endParaRPr>
          </a:p>
        </p:txBody>
      </p:sp>
      <p:graphicFrame>
        <p:nvGraphicFramePr>
          <p:cNvPr id="5" name="Chart 4">
            <a:extLst>
              <a:ext uri="{FF2B5EF4-FFF2-40B4-BE49-F238E27FC236}">
                <a16:creationId xmlns:a16="http://schemas.microsoft.com/office/drawing/2014/main" id="{8BA8C5F3-745E-4308-A4A7-08440A33CCC0}"/>
              </a:ext>
            </a:extLst>
          </p:cNvPr>
          <p:cNvGraphicFramePr>
            <a:graphicFrameLocks/>
          </p:cNvGraphicFramePr>
          <p:nvPr>
            <p:extLst>
              <p:ext uri="{D42A27DB-BD31-4B8C-83A1-F6EECF244321}">
                <p14:modId xmlns:p14="http://schemas.microsoft.com/office/powerpoint/2010/main" val="1621253014"/>
              </p:ext>
            </p:extLst>
          </p:nvPr>
        </p:nvGraphicFramePr>
        <p:xfrm>
          <a:off x="609600" y="2164080"/>
          <a:ext cx="80010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7FC50B9-987A-4CF0-86C3-A7DAA0BFD73F}"/>
              </a:ext>
            </a:extLst>
          </p:cNvPr>
          <p:cNvSpPr txBox="1"/>
          <p:nvPr/>
        </p:nvSpPr>
        <p:spPr>
          <a:xfrm>
            <a:off x="457200" y="1710497"/>
            <a:ext cx="8382000" cy="646331"/>
          </a:xfrm>
          <a:prstGeom prst="rect">
            <a:avLst/>
          </a:prstGeom>
          <a:noFill/>
        </p:spPr>
        <p:txBody>
          <a:bodyPr wrap="square">
            <a:spAutoFit/>
          </a:bodyPr>
          <a:lstStyle/>
          <a:p>
            <a:r>
              <a:rPr lang="en-US" b="1" dirty="0">
                <a:solidFill>
                  <a:srgbClr val="1B154B"/>
                </a:solidFill>
              </a:rPr>
              <a:t>Respondents deliver pro bono financial planning virtually and in-person, with 49% of respondents engaging with clients in both ways.</a:t>
            </a:r>
          </a:p>
        </p:txBody>
      </p:sp>
      <p:sp>
        <p:nvSpPr>
          <p:cNvPr id="8" name="Rectangle 7">
            <a:extLst>
              <a:ext uri="{FF2B5EF4-FFF2-40B4-BE49-F238E27FC236}">
                <a16:creationId xmlns:a16="http://schemas.microsoft.com/office/drawing/2014/main" id="{0E610BAA-BEA6-49CC-987C-318D2A0EE73D}"/>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spTree>
    <p:extLst>
      <p:ext uri="{BB962C8B-B14F-4D97-AF65-F5344CB8AC3E}">
        <p14:creationId xmlns:p14="http://schemas.microsoft.com/office/powerpoint/2010/main" val="262289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286000" y="217916"/>
            <a:ext cx="6553200" cy="735743"/>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200" kern="0" dirty="0">
                <a:latin typeface="Gill Sans MT" panose="020B0502020104020203" pitchFamily="34" charset="0"/>
              </a:rPr>
              <a:t>What types of clients are you serving? </a:t>
            </a:r>
          </a:p>
          <a:p>
            <a:r>
              <a:rPr lang="en-US" sz="2200" kern="0" dirty="0">
                <a:latin typeface="Gill Sans MT" panose="020B0502020104020203" pitchFamily="34" charset="0"/>
              </a:rPr>
              <a:t>(select all that apply)</a:t>
            </a:r>
            <a:endParaRPr lang="en-US" sz="2200" kern="0" dirty="0">
              <a:latin typeface="+mn-lt"/>
            </a:endParaRPr>
          </a:p>
        </p:txBody>
      </p:sp>
      <p:graphicFrame>
        <p:nvGraphicFramePr>
          <p:cNvPr id="5" name="Chart 4">
            <a:extLst>
              <a:ext uri="{FF2B5EF4-FFF2-40B4-BE49-F238E27FC236}">
                <a16:creationId xmlns:a16="http://schemas.microsoft.com/office/drawing/2014/main" id="{F3482F0F-9D73-4101-858B-23CFBEF9C206}"/>
              </a:ext>
            </a:extLst>
          </p:cNvPr>
          <p:cNvGraphicFramePr>
            <a:graphicFrameLocks/>
          </p:cNvGraphicFramePr>
          <p:nvPr>
            <p:extLst>
              <p:ext uri="{D42A27DB-BD31-4B8C-83A1-F6EECF244321}">
                <p14:modId xmlns:p14="http://schemas.microsoft.com/office/powerpoint/2010/main" val="3480969123"/>
              </p:ext>
            </p:extLst>
          </p:nvPr>
        </p:nvGraphicFramePr>
        <p:xfrm>
          <a:off x="304800" y="2005012"/>
          <a:ext cx="8534401" cy="44719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45643BC-6685-4FA8-8BAD-4068B0EBD8C9}"/>
              </a:ext>
            </a:extLst>
          </p:cNvPr>
          <p:cNvSpPr txBox="1"/>
          <p:nvPr/>
        </p:nvSpPr>
        <p:spPr>
          <a:xfrm>
            <a:off x="457200" y="1710497"/>
            <a:ext cx="8382000" cy="923330"/>
          </a:xfrm>
          <a:prstGeom prst="rect">
            <a:avLst/>
          </a:prstGeom>
          <a:noFill/>
        </p:spPr>
        <p:txBody>
          <a:bodyPr wrap="square">
            <a:spAutoFit/>
          </a:bodyPr>
          <a:lstStyle/>
          <a:p>
            <a:r>
              <a:rPr lang="en-US" b="1" dirty="0">
                <a:solidFill>
                  <a:srgbClr val="1B154B"/>
                </a:solidFill>
              </a:rPr>
              <a:t>80% of respondents engage with underserved clients who simply have lower income/asset levels; 49% engage with underserved clients who are experiencing a financial emergency; 36% engage with clients who are dealing with a health condition.</a:t>
            </a:r>
          </a:p>
        </p:txBody>
      </p:sp>
      <p:sp>
        <p:nvSpPr>
          <p:cNvPr id="8" name="Rectangle 7">
            <a:extLst>
              <a:ext uri="{FF2B5EF4-FFF2-40B4-BE49-F238E27FC236}">
                <a16:creationId xmlns:a16="http://schemas.microsoft.com/office/drawing/2014/main" id="{CB0DEAAE-F637-4020-916E-138F43E15D83}"/>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spTree>
    <p:extLst>
      <p:ext uri="{BB962C8B-B14F-4D97-AF65-F5344CB8AC3E}">
        <p14:creationId xmlns:p14="http://schemas.microsoft.com/office/powerpoint/2010/main" val="368453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057400" y="369157"/>
            <a:ext cx="6781800" cy="735743"/>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200" kern="0" dirty="0">
                <a:latin typeface="Gill Sans MT" panose="020B0502020104020203" pitchFamily="34" charset="0"/>
              </a:rPr>
              <a:t>What are the top three financial goals that you discuss with pro bono clients?</a:t>
            </a:r>
            <a:endParaRPr lang="en-US" sz="2200" kern="0" dirty="0">
              <a:latin typeface="+mn-lt"/>
            </a:endParaRPr>
          </a:p>
        </p:txBody>
      </p:sp>
      <p:sp>
        <p:nvSpPr>
          <p:cNvPr id="8" name="TextBox 7">
            <a:extLst>
              <a:ext uri="{FF2B5EF4-FFF2-40B4-BE49-F238E27FC236}">
                <a16:creationId xmlns:a16="http://schemas.microsoft.com/office/drawing/2014/main" id="{441CAA61-BF71-4B7F-B24D-E2FCB3C76C84}"/>
              </a:ext>
            </a:extLst>
          </p:cNvPr>
          <p:cNvSpPr txBox="1"/>
          <p:nvPr/>
        </p:nvSpPr>
        <p:spPr>
          <a:xfrm>
            <a:off x="152400" y="5678269"/>
            <a:ext cx="8686800" cy="646331"/>
          </a:xfrm>
          <a:prstGeom prst="rect">
            <a:avLst/>
          </a:prstGeom>
          <a:noFill/>
        </p:spPr>
        <p:txBody>
          <a:bodyPr wrap="square">
            <a:spAutoFit/>
          </a:bodyPr>
          <a:lstStyle/>
          <a:p>
            <a:r>
              <a:rPr lang="en-US" sz="1800" b="1" i="0" u="none" strike="noStrike" dirty="0">
                <a:solidFill>
                  <a:srgbClr val="1B154B"/>
                </a:solidFill>
                <a:effectLst/>
                <a:latin typeface="Calibri" panose="020F0502020204030204" pitchFamily="34" charset="0"/>
              </a:rPr>
              <a:t>The top three financial goals respondents discuss with pro bono clients are building an emergency fund, creating a budget, and credit card debt management.</a:t>
            </a:r>
            <a:endParaRPr lang="en-US" b="1" dirty="0">
              <a:solidFill>
                <a:srgbClr val="1B154B"/>
              </a:solidFill>
            </a:endParaRPr>
          </a:p>
        </p:txBody>
      </p:sp>
      <p:sp>
        <p:nvSpPr>
          <p:cNvPr id="10" name="Rectangle 9">
            <a:extLst>
              <a:ext uri="{FF2B5EF4-FFF2-40B4-BE49-F238E27FC236}">
                <a16:creationId xmlns:a16="http://schemas.microsoft.com/office/drawing/2014/main" id="{26A08A3D-B4FF-441C-8656-F21750E38CB8}"/>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sp>
        <p:nvSpPr>
          <p:cNvPr id="11" name="Rectangle 10">
            <a:extLst>
              <a:ext uri="{FF2B5EF4-FFF2-40B4-BE49-F238E27FC236}">
                <a16:creationId xmlns:a16="http://schemas.microsoft.com/office/drawing/2014/main" id="{B654C3AA-59CF-4ED5-BB6C-BDF832C5DB2F}"/>
              </a:ext>
            </a:extLst>
          </p:cNvPr>
          <p:cNvSpPr/>
          <p:nvPr/>
        </p:nvSpPr>
        <p:spPr>
          <a:xfrm>
            <a:off x="266700" y="4466898"/>
            <a:ext cx="8610599"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9" name="Chart 8">
            <a:extLst>
              <a:ext uri="{FF2B5EF4-FFF2-40B4-BE49-F238E27FC236}">
                <a16:creationId xmlns:a16="http://schemas.microsoft.com/office/drawing/2014/main" id="{B7184E00-6891-49C7-9D51-3CBC3CEC82C9}"/>
              </a:ext>
            </a:extLst>
          </p:cNvPr>
          <p:cNvGraphicFramePr>
            <a:graphicFrameLocks/>
          </p:cNvGraphicFramePr>
          <p:nvPr>
            <p:extLst>
              <p:ext uri="{D42A27DB-BD31-4B8C-83A1-F6EECF244321}">
                <p14:modId xmlns:p14="http://schemas.microsoft.com/office/powerpoint/2010/main" val="1349889085"/>
              </p:ext>
            </p:extLst>
          </p:nvPr>
        </p:nvGraphicFramePr>
        <p:xfrm>
          <a:off x="266700" y="1600200"/>
          <a:ext cx="8420100" cy="4078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14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286000" y="161690"/>
            <a:ext cx="6477000" cy="923330"/>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100" kern="0" dirty="0">
                <a:latin typeface="Gill Sans MT" panose="020B0502020104020203" pitchFamily="34" charset="0"/>
              </a:rPr>
              <a:t>In your process to provide pro bono financial planning, please rate which of the following are pain points for you:</a:t>
            </a:r>
            <a:endParaRPr lang="en-US" sz="2100" kern="0" dirty="0">
              <a:latin typeface="+mn-lt"/>
            </a:endParaRPr>
          </a:p>
        </p:txBody>
      </p:sp>
      <p:sp>
        <p:nvSpPr>
          <p:cNvPr id="5" name="Rectangle 4">
            <a:extLst>
              <a:ext uri="{FF2B5EF4-FFF2-40B4-BE49-F238E27FC236}">
                <a16:creationId xmlns:a16="http://schemas.microsoft.com/office/drawing/2014/main" id="{E962DA50-4E0A-4E0F-B6B7-BF37F12FEEEC}"/>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graphicFrame>
        <p:nvGraphicFramePr>
          <p:cNvPr id="6" name="Chart 5">
            <a:extLst>
              <a:ext uri="{FF2B5EF4-FFF2-40B4-BE49-F238E27FC236}">
                <a16:creationId xmlns:a16="http://schemas.microsoft.com/office/drawing/2014/main" id="{3C26A837-702A-497B-BB75-3A2555397273}"/>
              </a:ext>
            </a:extLst>
          </p:cNvPr>
          <p:cNvGraphicFramePr>
            <a:graphicFrameLocks/>
          </p:cNvGraphicFramePr>
          <p:nvPr>
            <p:extLst>
              <p:ext uri="{D42A27DB-BD31-4B8C-83A1-F6EECF244321}">
                <p14:modId xmlns:p14="http://schemas.microsoft.com/office/powerpoint/2010/main" val="4109744191"/>
              </p:ext>
            </p:extLst>
          </p:nvPr>
        </p:nvGraphicFramePr>
        <p:xfrm>
          <a:off x="-15387" y="2659000"/>
          <a:ext cx="8843701" cy="403731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23AE92F-8E88-423C-92A5-A29C7922FFBA}"/>
              </a:ext>
            </a:extLst>
          </p:cNvPr>
          <p:cNvSpPr txBox="1"/>
          <p:nvPr/>
        </p:nvSpPr>
        <p:spPr>
          <a:xfrm>
            <a:off x="152400" y="1524000"/>
            <a:ext cx="8686800" cy="1138773"/>
          </a:xfrm>
          <a:prstGeom prst="rect">
            <a:avLst/>
          </a:prstGeom>
          <a:noFill/>
        </p:spPr>
        <p:txBody>
          <a:bodyPr wrap="square">
            <a:spAutoFit/>
          </a:bodyPr>
          <a:lstStyle/>
          <a:p>
            <a:r>
              <a:rPr lang="en-US" sz="1700" b="1" dirty="0">
                <a:solidFill>
                  <a:srgbClr val="1B154B"/>
                </a:solidFill>
                <a:effectLst/>
                <a:latin typeface="Calibri" panose="020F0502020204030204" pitchFamily="34" charset="0"/>
                <a:ea typeface="Calibri" panose="020F0502020204030204" pitchFamily="34" charset="0"/>
              </a:rPr>
              <a:t>Respondents indicated that the biggest pain points pertain to resources – specifically, having access to public benefits info and helping clients find service providers that can help them in the longer term. </a:t>
            </a:r>
            <a:r>
              <a:rPr lang="en-US" sz="1700" b="1" dirty="0">
                <a:solidFill>
                  <a:srgbClr val="1B154B"/>
                </a:solidFill>
                <a:latin typeface="Calibri" panose="020F0502020204030204" pitchFamily="34" charset="0"/>
              </a:rPr>
              <a:t>Securing information about the client before the meeting also emerged as a pain point.</a:t>
            </a:r>
          </a:p>
        </p:txBody>
      </p:sp>
      <p:sp>
        <p:nvSpPr>
          <p:cNvPr id="10" name="Rectangle 9">
            <a:extLst>
              <a:ext uri="{FF2B5EF4-FFF2-40B4-BE49-F238E27FC236}">
                <a16:creationId xmlns:a16="http://schemas.microsoft.com/office/drawing/2014/main" id="{CB7DCAFF-BE8A-4559-A115-7E16840D3B30}"/>
              </a:ext>
            </a:extLst>
          </p:cNvPr>
          <p:cNvSpPr/>
          <p:nvPr/>
        </p:nvSpPr>
        <p:spPr>
          <a:xfrm>
            <a:off x="76200" y="2724329"/>
            <a:ext cx="8610600" cy="9332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69612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234300" y="178611"/>
            <a:ext cx="6705600" cy="924518"/>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100" kern="0" dirty="0">
                <a:latin typeface="Gill Sans MT" panose="020B0502020104020203" pitchFamily="34" charset="0"/>
              </a:rPr>
              <a:t>In your process to provide pro bono financial planning, please rate which of the following are pain points for you, cont.</a:t>
            </a:r>
            <a:endParaRPr lang="en-US" sz="2100" kern="0" dirty="0">
              <a:latin typeface="+mn-lt"/>
            </a:endParaRPr>
          </a:p>
        </p:txBody>
      </p:sp>
      <p:sp>
        <p:nvSpPr>
          <p:cNvPr id="5" name="Rectangle 4">
            <a:extLst>
              <a:ext uri="{FF2B5EF4-FFF2-40B4-BE49-F238E27FC236}">
                <a16:creationId xmlns:a16="http://schemas.microsoft.com/office/drawing/2014/main" id="{E962DA50-4E0A-4E0F-B6B7-BF37F12FEEEC}"/>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graphicFrame>
        <p:nvGraphicFramePr>
          <p:cNvPr id="8" name="Chart 7">
            <a:extLst>
              <a:ext uri="{FF2B5EF4-FFF2-40B4-BE49-F238E27FC236}">
                <a16:creationId xmlns:a16="http://schemas.microsoft.com/office/drawing/2014/main" id="{6126D446-393E-4147-8B54-E7A1E5196C51}"/>
              </a:ext>
            </a:extLst>
          </p:cNvPr>
          <p:cNvGraphicFramePr>
            <a:graphicFrameLocks/>
          </p:cNvGraphicFramePr>
          <p:nvPr>
            <p:extLst>
              <p:ext uri="{D42A27DB-BD31-4B8C-83A1-F6EECF244321}">
                <p14:modId xmlns:p14="http://schemas.microsoft.com/office/powerpoint/2010/main" val="3085589928"/>
              </p:ext>
            </p:extLst>
          </p:nvPr>
        </p:nvGraphicFramePr>
        <p:xfrm>
          <a:off x="198783" y="2621762"/>
          <a:ext cx="8640417" cy="38552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7E8B482-1E6F-4712-8619-1424601A980D}"/>
              </a:ext>
            </a:extLst>
          </p:cNvPr>
          <p:cNvSpPr txBox="1"/>
          <p:nvPr/>
        </p:nvSpPr>
        <p:spPr>
          <a:xfrm>
            <a:off x="152399" y="1561237"/>
            <a:ext cx="8792817" cy="877163"/>
          </a:xfrm>
          <a:prstGeom prst="rect">
            <a:avLst/>
          </a:prstGeom>
          <a:noFill/>
        </p:spPr>
        <p:txBody>
          <a:bodyPr wrap="square">
            <a:spAutoFit/>
          </a:bodyPr>
          <a:lstStyle/>
          <a:p>
            <a:r>
              <a:rPr lang="en-US" sz="1700" b="1" dirty="0">
                <a:solidFill>
                  <a:srgbClr val="1B154B"/>
                </a:solidFill>
                <a:latin typeface="Calibri" panose="020F0502020204030204" pitchFamily="34" charset="0"/>
              </a:rPr>
              <a:t>It is important to note that respondents who indicated that they sourced clients through pro bono financial planning programs at nonprofits identified more administrative challenges than those who sourced pro bono clients through individual referrals to their practices.</a:t>
            </a:r>
            <a:endParaRPr lang="en-US" sz="1700" b="1" dirty="0">
              <a:solidFill>
                <a:srgbClr val="1B154B"/>
              </a:solidFill>
            </a:endParaRPr>
          </a:p>
        </p:txBody>
      </p:sp>
      <p:sp>
        <p:nvSpPr>
          <p:cNvPr id="10" name="Rectangle 9">
            <a:extLst>
              <a:ext uri="{FF2B5EF4-FFF2-40B4-BE49-F238E27FC236}">
                <a16:creationId xmlns:a16="http://schemas.microsoft.com/office/drawing/2014/main" id="{B58295C9-4011-42C8-A2FC-BE55A6EDF4CE}"/>
              </a:ext>
            </a:extLst>
          </p:cNvPr>
          <p:cNvSpPr/>
          <p:nvPr/>
        </p:nvSpPr>
        <p:spPr>
          <a:xfrm>
            <a:off x="114301" y="2775347"/>
            <a:ext cx="8724899" cy="639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446074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228985" y="238908"/>
            <a:ext cx="6710916" cy="850043"/>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100" kern="0" dirty="0">
                <a:latin typeface="Gill Sans MT" panose="020B0502020104020203" pitchFamily="34" charset="0"/>
              </a:rPr>
              <a:t>Please indicate if you used any of the following tools during your pro bono engagements </a:t>
            </a:r>
          </a:p>
          <a:p>
            <a:r>
              <a:rPr lang="en-US" sz="2100" kern="0" dirty="0">
                <a:latin typeface="Gill Sans MT" panose="020B0502020104020203" pitchFamily="34" charset="0"/>
              </a:rPr>
              <a:t>(select all that apply).</a:t>
            </a:r>
            <a:endParaRPr lang="en-US" sz="2100" kern="0" dirty="0">
              <a:latin typeface="+mn-lt"/>
            </a:endParaRPr>
          </a:p>
        </p:txBody>
      </p:sp>
      <p:sp>
        <p:nvSpPr>
          <p:cNvPr id="8" name="Rectangle 7">
            <a:extLst>
              <a:ext uri="{FF2B5EF4-FFF2-40B4-BE49-F238E27FC236}">
                <a16:creationId xmlns:a16="http://schemas.microsoft.com/office/drawing/2014/main" id="{E7604591-4A59-4F21-9BB8-3B3153B28D71}"/>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graphicFrame>
        <p:nvGraphicFramePr>
          <p:cNvPr id="9" name="Chart 8">
            <a:extLst>
              <a:ext uri="{FF2B5EF4-FFF2-40B4-BE49-F238E27FC236}">
                <a16:creationId xmlns:a16="http://schemas.microsoft.com/office/drawing/2014/main" id="{7CD71FCD-8EDE-4074-BB0D-85683AF15F26}"/>
              </a:ext>
            </a:extLst>
          </p:cNvPr>
          <p:cNvGraphicFramePr>
            <a:graphicFrameLocks/>
          </p:cNvGraphicFramePr>
          <p:nvPr>
            <p:extLst>
              <p:ext uri="{D42A27DB-BD31-4B8C-83A1-F6EECF244321}">
                <p14:modId xmlns:p14="http://schemas.microsoft.com/office/powerpoint/2010/main" val="2072918162"/>
              </p:ext>
            </p:extLst>
          </p:nvPr>
        </p:nvGraphicFramePr>
        <p:xfrm>
          <a:off x="304800" y="1567741"/>
          <a:ext cx="8635101" cy="468065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A338412E-59D9-45A5-A2B5-EA0CC72FC0DB}"/>
              </a:ext>
            </a:extLst>
          </p:cNvPr>
          <p:cNvSpPr/>
          <p:nvPr/>
        </p:nvSpPr>
        <p:spPr>
          <a:xfrm>
            <a:off x="114301" y="4953000"/>
            <a:ext cx="8724899"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13266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248477" y="270645"/>
            <a:ext cx="6696740" cy="564927"/>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200" kern="0" dirty="0">
                <a:latin typeface="Gill Sans MT" panose="020B0502020104020203" pitchFamily="34" charset="0"/>
              </a:rPr>
              <a:t>If you use financial planning software to help your pro bono clients, please specify which ones:</a:t>
            </a:r>
            <a:endParaRPr lang="en-US" sz="2200" kern="0" dirty="0">
              <a:latin typeface="+mn-lt"/>
            </a:endParaRPr>
          </a:p>
        </p:txBody>
      </p:sp>
      <p:sp>
        <p:nvSpPr>
          <p:cNvPr id="8" name="TextBox 7">
            <a:extLst>
              <a:ext uri="{FF2B5EF4-FFF2-40B4-BE49-F238E27FC236}">
                <a16:creationId xmlns:a16="http://schemas.microsoft.com/office/drawing/2014/main" id="{2EA51B21-FE80-40C9-88C4-2EF9E21810D7}"/>
              </a:ext>
            </a:extLst>
          </p:cNvPr>
          <p:cNvSpPr txBox="1"/>
          <p:nvPr/>
        </p:nvSpPr>
        <p:spPr>
          <a:xfrm>
            <a:off x="246995" y="1515070"/>
            <a:ext cx="8592205" cy="923330"/>
          </a:xfrm>
          <a:prstGeom prst="rect">
            <a:avLst/>
          </a:prstGeom>
          <a:noFill/>
        </p:spPr>
        <p:txBody>
          <a:bodyPr wrap="square">
            <a:spAutoFit/>
          </a:bodyPr>
          <a:lstStyle/>
          <a:p>
            <a:r>
              <a:rPr lang="en-US" b="1" dirty="0">
                <a:solidFill>
                  <a:srgbClr val="1B154B"/>
                </a:solidFill>
              </a:rPr>
              <a:t>55% of pro bono financial planner respondents use financial planning software to help their pro bono clients. Of the respondents who use financial planning software, </a:t>
            </a:r>
            <a:r>
              <a:rPr lang="en-US" b="1" dirty="0" err="1">
                <a:solidFill>
                  <a:srgbClr val="1B154B"/>
                </a:solidFill>
              </a:rPr>
              <a:t>eMoney</a:t>
            </a:r>
            <a:r>
              <a:rPr lang="en-US" b="1" dirty="0">
                <a:solidFill>
                  <a:srgbClr val="1B154B"/>
                </a:solidFill>
              </a:rPr>
              <a:t> Advisor and </a:t>
            </a:r>
            <a:r>
              <a:rPr lang="en-US" b="1" dirty="0" err="1">
                <a:solidFill>
                  <a:srgbClr val="1B154B"/>
                </a:solidFill>
              </a:rPr>
              <a:t>MoneyGuidePro</a:t>
            </a:r>
            <a:r>
              <a:rPr lang="en-US" b="1" dirty="0">
                <a:solidFill>
                  <a:srgbClr val="1B154B"/>
                </a:solidFill>
              </a:rPr>
              <a:t> are most prevalent.</a:t>
            </a:r>
          </a:p>
        </p:txBody>
      </p:sp>
      <p:sp>
        <p:nvSpPr>
          <p:cNvPr id="9" name="Rectangle 8">
            <a:extLst>
              <a:ext uri="{FF2B5EF4-FFF2-40B4-BE49-F238E27FC236}">
                <a16:creationId xmlns:a16="http://schemas.microsoft.com/office/drawing/2014/main" id="{89D4CB9A-77EE-46DF-9592-EE15FF452E7B}"/>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graphicFrame>
        <p:nvGraphicFramePr>
          <p:cNvPr id="11" name="Chart 10">
            <a:extLst>
              <a:ext uri="{FF2B5EF4-FFF2-40B4-BE49-F238E27FC236}">
                <a16:creationId xmlns:a16="http://schemas.microsoft.com/office/drawing/2014/main" id="{67F50A1A-0595-45B8-B053-A089D5147815}"/>
              </a:ext>
            </a:extLst>
          </p:cNvPr>
          <p:cNvGraphicFramePr>
            <a:graphicFrameLocks/>
          </p:cNvGraphicFramePr>
          <p:nvPr>
            <p:extLst>
              <p:ext uri="{D42A27DB-BD31-4B8C-83A1-F6EECF244321}">
                <p14:modId xmlns:p14="http://schemas.microsoft.com/office/powerpoint/2010/main" val="2348694331"/>
              </p:ext>
            </p:extLst>
          </p:nvPr>
        </p:nvGraphicFramePr>
        <p:xfrm>
          <a:off x="609600" y="2467570"/>
          <a:ext cx="8229600" cy="3857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805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200940" y="181342"/>
            <a:ext cx="6629400" cy="918242"/>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100" kern="0" dirty="0">
                <a:latin typeface="Gill Sans MT" panose="020B0502020104020203" pitchFamily="34" charset="0"/>
              </a:rPr>
              <a:t>If you do not use financial planning software to help your pro bono clients, please say why </a:t>
            </a:r>
          </a:p>
          <a:p>
            <a:r>
              <a:rPr lang="en-US" sz="2100" kern="0" dirty="0">
                <a:latin typeface="Gill Sans MT" panose="020B0502020104020203" pitchFamily="34" charset="0"/>
              </a:rPr>
              <a:t>(select all that apply).</a:t>
            </a:r>
            <a:endParaRPr lang="en-US" sz="2100" kern="0" dirty="0">
              <a:latin typeface="+mn-lt"/>
            </a:endParaRPr>
          </a:p>
        </p:txBody>
      </p:sp>
      <p:sp>
        <p:nvSpPr>
          <p:cNvPr id="8" name="TextBox 7">
            <a:extLst>
              <a:ext uri="{FF2B5EF4-FFF2-40B4-BE49-F238E27FC236}">
                <a16:creationId xmlns:a16="http://schemas.microsoft.com/office/drawing/2014/main" id="{4554F98C-8E00-4736-8C4C-C2B7B85FB148}"/>
              </a:ext>
            </a:extLst>
          </p:cNvPr>
          <p:cNvSpPr txBox="1"/>
          <p:nvPr/>
        </p:nvSpPr>
        <p:spPr>
          <a:xfrm>
            <a:off x="228600" y="1600200"/>
            <a:ext cx="8736724" cy="1200329"/>
          </a:xfrm>
          <a:prstGeom prst="rect">
            <a:avLst/>
          </a:prstGeom>
          <a:noFill/>
        </p:spPr>
        <p:txBody>
          <a:bodyPr wrap="square">
            <a:spAutoFit/>
          </a:bodyPr>
          <a:lstStyle/>
          <a:p>
            <a:r>
              <a:rPr lang="en-US" b="1" dirty="0">
                <a:solidFill>
                  <a:srgbClr val="1B154B"/>
                </a:solidFill>
                <a:latin typeface="Calibri" panose="020F0502020204030204" pitchFamily="34" charset="0"/>
              </a:rPr>
              <a:t>Those who don’t use financial planning software report a variety of reasons for not using it, primarily that “Software doesn’t adequately address client’s needs (e.g., emergency fund, debt management, budgeting etc.)” and that the “Planning capabilities of the software are too complex for their client’s needs.”</a:t>
            </a:r>
          </a:p>
        </p:txBody>
      </p:sp>
      <p:sp>
        <p:nvSpPr>
          <p:cNvPr id="9" name="Rectangle 8">
            <a:extLst>
              <a:ext uri="{FF2B5EF4-FFF2-40B4-BE49-F238E27FC236}">
                <a16:creationId xmlns:a16="http://schemas.microsoft.com/office/drawing/2014/main" id="{1B3756A7-3AEF-48AC-86C9-C274D08E0BB1}"/>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sp>
        <p:nvSpPr>
          <p:cNvPr id="10" name="Rectangle 9">
            <a:extLst>
              <a:ext uri="{FF2B5EF4-FFF2-40B4-BE49-F238E27FC236}">
                <a16:creationId xmlns:a16="http://schemas.microsoft.com/office/drawing/2014/main" id="{B654C3AA-59CF-4ED5-BB6C-BDF832C5DB2F}"/>
              </a:ext>
            </a:extLst>
          </p:cNvPr>
          <p:cNvSpPr/>
          <p:nvPr/>
        </p:nvSpPr>
        <p:spPr>
          <a:xfrm>
            <a:off x="128752" y="5029200"/>
            <a:ext cx="8748547"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11" name="Chart 10">
            <a:extLst>
              <a:ext uri="{FF2B5EF4-FFF2-40B4-BE49-F238E27FC236}">
                <a16:creationId xmlns:a16="http://schemas.microsoft.com/office/drawing/2014/main" id="{5C278026-EEAF-463A-BED7-F7550F660273}"/>
              </a:ext>
            </a:extLst>
          </p:cNvPr>
          <p:cNvGraphicFramePr>
            <a:graphicFrameLocks/>
          </p:cNvGraphicFramePr>
          <p:nvPr>
            <p:extLst>
              <p:ext uri="{D42A27DB-BD31-4B8C-83A1-F6EECF244321}">
                <p14:modId xmlns:p14="http://schemas.microsoft.com/office/powerpoint/2010/main" val="3749635972"/>
              </p:ext>
            </p:extLst>
          </p:nvPr>
        </p:nvGraphicFramePr>
        <p:xfrm>
          <a:off x="266701" y="2800530"/>
          <a:ext cx="8877299" cy="3676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3471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18988A-C4A7-4223-9656-E46F7A57BD01}"/>
              </a:ext>
            </a:extLst>
          </p:cNvPr>
          <p:cNvSpPr txBox="1">
            <a:spLocks/>
          </p:cNvSpPr>
          <p:nvPr/>
        </p:nvSpPr>
        <p:spPr>
          <a:xfrm>
            <a:off x="2133600" y="129350"/>
            <a:ext cx="6629400" cy="1078643"/>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100" kern="0" dirty="0">
                <a:latin typeface="Gill Sans MT" panose="020B0502020104020203" pitchFamily="34" charset="0"/>
              </a:rPr>
              <a:t>Would you be more likely to use financial planning software for pro bono service if it was simple, free, and relevant to your clients’ key needs?</a:t>
            </a:r>
            <a:endParaRPr lang="en-US" sz="2100" kern="0" dirty="0">
              <a:latin typeface="+mn-lt"/>
            </a:endParaRPr>
          </a:p>
        </p:txBody>
      </p:sp>
      <p:graphicFrame>
        <p:nvGraphicFramePr>
          <p:cNvPr id="6" name="Chart 5">
            <a:extLst>
              <a:ext uri="{FF2B5EF4-FFF2-40B4-BE49-F238E27FC236}">
                <a16:creationId xmlns:a16="http://schemas.microsoft.com/office/drawing/2014/main" id="{6D60E7F2-3318-4C1C-84F5-0F976EBD4091}"/>
              </a:ext>
            </a:extLst>
          </p:cNvPr>
          <p:cNvGraphicFramePr>
            <a:graphicFrameLocks/>
          </p:cNvGraphicFramePr>
          <p:nvPr>
            <p:extLst>
              <p:ext uri="{D42A27DB-BD31-4B8C-83A1-F6EECF244321}">
                <p14:modId xmlns:p14="http://schemas.microsoft.com/office/powerpoint/2010/main" val="1121359127"/>
              </p:ext>
            </p:extLst>
          </p:nvPr>
        </p:nvGraphicFramePr>
        <p:xfrm>
          <a:off x="236287" y="2209800"/>
          <a:ext cx="8573493" cy="39417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EBF70F9-7A40-4AA0-B624-E84B877C8940}"/>
              </a:ext>
            </a:extLst>
          </p:cNvPr>
          <p:cNvSpPr txBox="1"/>
          <p:nvPr/>
        </p:nvSpPr>
        <p:spPr>
          <a:xfrm>
            <a:off x="236287" y="1609635"/>
            <a:ext cx="8671426" cy="923330"/>
          </a:xfrm>
          <a:prstGeom prst="rect">
            <a:avLst/>
          </a:prstGeom>
          <a:noFill/>
        </p:spPr>
        <p:txBody>
          <a:bodyPr wrap="square">
            <a:spAutoFit/>
          </a:bodyPr>
          <a:lstStyle/>
          <a:p>
            <a:r>
              <a:rPr lang="en-US" b="1" dirty="0">
                <a:solidFill>
                  <a:srgbClr val="1B154B"/>
                </a:solidFill>
              </a:rPr>
              <a:t>72% of pro bono financial planner respondents would you be more likely to use financial planning software for pro bono service if it was simple, free, and relevant to  clients’ key needs.</a:t>
            </a:r>
          </a:p>
        </p:txBody>
      </p:sp>
      <p:sp>
        <p:nvSpPr>
          <p:cNvPr id="10" name="Rectangle 9">
            <a:extLst>
              <a:ext uri="{FF2B5EF4-FFF2-40B4-BE49-F238E27FC236}">
                <a16:creationId xmlns:a16="http://schemas.microsoft.com/office/drawing/2014/main" id="{57ED688F-6893-4187-8144-E769434AD644}"/>
              </a:ext>
            </a:extLst>
          </p:cNvPr>
          <p:cNvSpPr/>
          <p:nvPr/>
        </p:nvSpPr>
        <p:spPr>
          <a:xfrm>
            <a:off x="6735417" y="12192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spTree>
    <p:extLst>
      <p:ext uri="{BB962C8B-B14F-4D97-AF65-F5344CB8AC3E}">
        <p14:creationId xmlns:p14="http://schemas.microsoft.com/office/powerpoint/2010/main" val="428137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7314C1-5F22-4D88-8819-9158CE30ECC5}"/>
              </a:ext>
            </a:extLst>
          </p:cNvPr>
          <p:cNvSpPr>
            <a:spLocks noGrp="1"/>
          </p:cNvSpPr>
          <p:nvPr>
            <p:ph type="body" idx="1"/>
          </p:nvPr>
        </p:nvSpPr>
        <p:spPr>
          <a:xfrm>
            <a:off x="685800" y="1905000"/>
            <a:ext cx="7924800" cy="4093813"/>
          </a:xfrm>
        </p:spPr>
        <p:txBody>
          <a:bodyPr/>
          <a:lstStyle/>
          <a:p>
            <a:pPr marL="285750" indent="-285750">
              <a:lnSpc>
                <a:spcPct val="107000"/>
              </a:lnSpc>
              <a:buFont typeface="Arial" panose="020B0604020202020204" pitchFamily="34" charset="0"/>
              <a:buChar char="•"/>
            </a:pPr>
            <a:r>
              <a:rPr lang="en-US" sz="2000" b="1" u="none" dirty="0">
                <a:solidFill>
                  <a:srgbClr val="1B154B"/>
                </a:solidFill>
              </a:rPr>
              <a:t>The preponderance (42%) of survey respondents report providing between 11 and 50 hours of pro bono service over the last five years.</a:t>
            </a:r>
          </a:p>
          <a:p>
            <a:pPr marL="285750" indent="-285750">
              <a:lnSpc>
                <a:spcPct val="80000"/>
              </a:lnSpc>
              <a:buFont typeface="Arial" panose="020B0604020202020204" pitchFamily="34" charset="0"/>
              <a:buChar char="•"/>
            </a:pPr>
            <a:endParaRPr lang="en-US" sz="2000" b="1" u="none" dirty="0">
              <a:solidFill>
                <a:srgbClr val="1B154B"/>
              </a:solidFill>
            </a:endParaRPr>
          </a:p>
          <a:p>
            <a:pPr marL="285750" indent="-285750">
              <a:lnSpc>
                <a:spcPct val="107000"/>
              </a:lnSpc>
              <a:buFont typeface="Arial" panose="020B0604020202020204" pitchFamily="34" charset="0"/>
              <a:buChar char="•"/>
            </a:pPr>
            <a:r>
              <a:rPr lang="en-US" sz="2000" u="none" dirty="0">
                <a:solidFill>
                  <a:srgbClr val="1B154B"/>
                </a:solidFill>
                <a:latin typeface="Gill Sans MT" panose="020B0502020104020203" pitchFamily="34" charset="0"/>
              </a:rPr>
              <a:t>About 1/3 of advisors report doing just one-time (single session) pro bono engagements; 40% provide the client </a:t>
            </a:r>
            <a:r>
              <a:rPr lang="en-US" sz="2000" u="none" dirty="0">
                <a:solidFill>
                  <a:srgbClr val="1B154B"/>
                </a:solidFill>
              </a:rPr>
              <a:t>between 2-5 sessions; and about 1/4 of survey respondents provide a combination of both depending on the client.</a:t>
            </a:r>
          </a:p>
          <a:p>
            <a:pPr marL="285750" indent="-285750">
              <a:lnSpc>
                <a:spcPct val="80000"/>
              </a:lnSpc>
              <a:buFont typeface="Arial" panose="020B0604020202020204" pitchFamily="34" charset="0"/>
              <a:buChar char="•"/>
            </a:pPr>
            <a:endParaRPr lang="en-US" sz="2000" u="none" dirty="0">
              <a:solidFill>
                <a:srgbClr val="1B154B"/>
              </a:solidFill>
            </a:endParaRPr>
          </a:p>
          <a:p>
            <a:pPr marL="285750" indent="-285750">
              <a:lnSpc>
                <a:spcPct val="107000"/>
              </a:lnSpc>
              <a:buFont typeface="Arial" panose="020B0604020202020204" pitchFamily="34" charset="0"/>
              <a:buChar char="•"/>
            </a:pPr>
            <a:r>
              <a:rPr lang="en-US" sz="2000" u="none" kern="1200" dirty="0">
                <a:solidFill>
                  <a:srgbClr val="1B154B"/>
                </a:solidFill>
                <a:latin typeface="Gill Sans MT" panose="020B0502020104020203" pitchFamily="34" charset="0"/>
                <a:cs typeface="+mn-cs"/>
              </a:rPr>
              <a:t>Survey results show 51% of respondents source their pro bono clients through formal, structured programs (via a local nonprofit, FFP, FPA, etc.) while 64% report sourcing clients via ad hoc referrals from their contact networks.</a:t>
            </a:r>
            <a:endParaRPr lang="en-US" sz="2000" u="none" kern="1200" dirty="0">
              <a:solidFill>
                <a:srgbClr val="21135F"/>
              </a:solidFill>
              <a:latin typeface="Gill Sans MT" panose="020B0502020104020203" pitchFamily="34" charset="0"/>
              <a:cs typeface="+mn-cs"/>
            </a:endParaRPr>
          </a:p>
        </p:txBody>
      </p:sp>
      <p:sp>
        <p:nvSpPr>
          <p:cNvPr id="7" name="Title 1">
            <a:extLst>
              <a:ext uri="{FF2B5EF4-FFF2-40B4-BE49-F238E27FC236}">
                <a16:creationId xmlns:a16="http://schemas.microsoft.com/office/drawing/2014/main" id="{4B43CE5A-59E9-4002-851B-A7E6946C0535}"/>
              </a:ext>
            </a:extLst>
          </p:cNvPr>
          <p:cNvSpPr txBox="1">
            <a:spLocks/>
          </p:cNvSpPr>
          <p:nvPr/>
        </p:nvSpPr>
        <p:spPr>
          <a:xfrm>
            <a:off x="2057400" y="228600"/>
            <a:ext cx="6629400" cy="838200"/>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pPr algn="ctr"/>
            <a:r>
              <a:rPr lang="en-US" sz="3600" kern="0" dirty="0">
                <a:latin typeface="Gill Sans MT" panose="020B0502020104020203" pitchFamily="34" charset="0"/>
              </a:rPr>
              <a:t>Key Findings</a:t>
            </a:r>
          </a:p>
          <a:p>
            <a:pPr algn="ctr"/>
            <a:r>
              <a:rPr lang="en-US" sz="2600" kern="0" dirty="0">
                <a:latin typeface="Gill Sans MT" panose="020B0502020104020203" pitchFamily="34" charset="0"/>
              </a:rPr>
              <a:t>Engagement Structure &amp; Client Sourcing</a:t>
            </a:r>
          </a:p>
        </p:txBody>
      </p:sp>
    </p:spTree>
    <p:extLst>
      <p:ext uri="{BB962C8B-B14F-4D97-AF65-F5344CB8AC3E}">
        <p14:creationId xmlns:p14="http://schemas.microsoft.com/office/powerpoint/2010/main" val="3745476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18988A-C4A7-4223-9656-E46F7A57BD01}"/>
              </a:ext>
            </a:extLst>
          </p:cNvPr>
          <p:cNvSpPr txBox="1">
            <a:spLocks/>
          </p:cNvSpPr>
          <p:nvPr/>
        </p:nvSpPr>
        <p:spPr>
          <a:xfrm>
            <a:off x="2057400" y="186148"/>
            <a:ext cx="6839605" cy="850043"/>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100" kern="0" dirty="0">
                <a:latin typeface="Gill Sans MT" panose="020B0502020104020203" pitchFamily="34" charset="0"/>
              </a:rPr>
              <a:t>If a fintech company was thinking about developing a tool to help with pro bono financial planning, how important would you rate the following features?</a:t>
            </a:r>
            <a:endParaRPr lang="en-US" sz="2100" kern="0" dirty="0">
              <a:latin typeface="+mn-lt"/>
            </a:endParaRPr>
          </a:p>
        </p:txBody>
      </p:sp>
      <p:sp>
        <p:nvSpPr>
          <p:cNvPr id="10" name="TextBox 9">
            <a:extLst>
              <a:ext uri="{FF2B5EF4-FFF2-40B4-BE49-F238E27FC236}">
                <a16:creationId xmlns:a16="http://schemas.microsoft.com/office/drawing/2014/main" id="{CE583FF4-8DF6-4CC1-A643-159295967553}"/>
              </a:ext>
            </a:extLst>
          </p:cNvPr>
          <p:cNvSpPr txBox="1"/>
          <p:nvPr/>
        </p:nvSpPr>
        <p:spPr>
          <a:xfrm>
            <a:off x="198784" y="1715869"/>
            <a:ext cx="8698221" cy="646331"/>
          </a:xfrm>
          <a:prstGeom prst="rect">
            <a:avLst/>
          </a:prstGeom>
          <a:noFill/>
        </p:spPr>
        <p:txBody>
          <a:bodyPr wrap="square">
            <a:spAutoFit/>
          </a:bodyPr>
          <a:lstStyle/>
          <a:p>
            <a:r>
              <a:rPr lang="en-US" b="1" dirty="0">
                <a:solidFill>
                  <a:srgbClr val="1B154B"/>
                </a:solidFill>
              </a:rPr>
              <a:t>The below features are rated the most important to consider including in tech to help with pro bono financial planning. </a:t>
            </a:r>
          </a:p>
        </p:txBody>
      </p:sp>
      <p:sp>
        <p:nvSpPr>
          <p:cNvPr id="11" name="Rectangle 10">
            <a:extLst>
              <a:ext uri="{FF2B5EF4-FFF2-40B4-BE49-F238E27FC236}">
                <a16:creationId xmlns:a16="http://schemas.microsoft.com/office/drawing/2014/main" id="{B654C3AA-59CF-4ED5-BB6C-BDF832C5DB2F}"/>
              </a:ext>
            </a:extLst>
          </p:cNvPr>
          <p:cNvSpPr/>
          <p:nvPr/>
        </p:nvSpPr>
        <p:spPr>
          <a:xfrm>
            <a:off x="266700" y="3733800"/>
            <a:ext cx="8496299" cy="1949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Rectangle 11">
            <a:extLst>
              <a:ext uri="{FF2B5EF4-FFF2-40B4-BE49-F238E27FC236}">
                <a16:creationId xmlns:a16="http://schemas.microsoft.com/office/drawing/2014/main" id="{5B0DC275-3FD3-4938-AF00-CE106D7A3776}"/>
              </a:ext>
            </a:extLst>
          </p:cNvPr>
          <p:cNvSpPr/>
          <p:nvPr/>
        </p:nvSpPr>
        <p:spPr>
          <a:xfrm>
            <a:off x="6735417" y="12192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graphicFrame>
        <p:nvGraphicFramePr>
          <p:cNvPr id="13" name="Chart 12">
            <a:extLst>
              <a:ext uri="{FF2B5EF4-FFF2-40B4-BE49-F238E27FC236}">
                <a16:creationId xmlns:a16="http://schemas.microsoft.com/office/drawing/2014/main" id="{8634BA0F-B819-4536-848B-C83895DC2623}"/>
              </a:ext>
            </a:extLst>
          </p:cNvPr>
          <p:cNvGraphicFramePr>
            <a:graphicFrameLocks/>
          </p:cNvGraphicFramePr>
          <p:nvPr>
            <p:extLst>
              <p:ext uri="{D42A27DB-BD31-4B8C-83A1-F6EECF244321}">
                <p14:modId xmlns:p14="http://schemas.microsoft.com/office/powerpoint/2010/main" val="2062148875"/>
              </p:ext>
            </p:extLst>
          </p:nvPr>
        </p:nvGraphicFramePr>
        <p:xfrm>
          <a:off x="246994" y="2623252"/>
          <a:ext cx="8516005" cy="3701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4978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18988A-C4A7-4223-9656-E46F7A57BD01}"/>
              </a:ext>
            </a:extLst>
          </p:cNvPr>
          <p:cNvSpPr txBox="1">
            <a:spLocks/>
          </p:cNvSpPr>
          <p:nvPr/>
        </p:nvSpPr>
        <p:spPr>
          <a:xfrm>
            <a:off x="2026966" y="68708"/>
            <a:ext cx="6948377" cy="1078643"/>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100" kern="0" dirty="0">
                <a:latin typeface="Gill Sans MT" panose="020B0502020104020203" pitchFamily="34" charset="0"/>
              </a:rPr>
              <a:t>If a fintech company was thinking about developing a tool to help with pro bono financial planning, how important would you rate the following features, cont.</a:t>
            </a:r>
            <a:endParaRPr lang="en-US" sz="2100" kern="0" dirty="0">
              <a:latin typeface="+mn-lt"/>
            </a:endParaRPr>
          </a:p>
        </p:txBody>
      </p:sp>
      <p:sp>
        <p:nvSpPr>
          <p:cNvPr id="8" name="TextBox 7">
            <a:extLst>
              <a:ext uri="{FF2B5EF4-FFF2-40B4-BE49-F238E27FC236}">
                <a16:creationId xmlns:a16="http://schemas.microsoft.com/office/drawing/2014/main" id="{B5883CDB-798B-413A-AF63-703F7C3B6231}"/>
              </a:ext>
            </a:extLst>
          </p:cNvPr>
          <p:cNvSpPr txBox="1"/>
          <p:nvPr/>
        </p:nvSpPr>
        <p:spPr>
          <a:xfrm>
            <a:off x="198784" y="1667470"/>
            <a:ext cx="8698221" cy="646331"/>
          </a:xfrm>
          <a:prstGeom prst="rect">
            <a:avLst/>
          </a:prstGeom>
          <a:noFill/>
        </p:spPr>
        <p:txBody>
          <a:bodyPr wrap="square">
            <a:spAutoFit/>
          </a:bodyPr>
          <a:lstStyle/>
          <a:p>
            <a:r>
              <a:rPr lang="en-US" b="1" dirty="0">
                <a:solidFill>
                  <a:srgbClr val="1B154B"/>
                </a:solidFill>
              </a:rPr>
              <a:t>The below features are rated as less important to consider including in tech to help with pro bono financial planning. </a:t>
            </a:r>
          </a:p>
        </p:txBody>
      </p:sp>
      <p:sp>
        <p:nvSpPr>
          <p:cNvPr id="10" name="Rectangle 9">
            <a:extLst>
              <a:ext uri="{FF2B5EF4-FFF2-40B4-BE49-F238E27FC236}">
                <a16:creationId xmlns:a16="http://schemas.microsoft.com/office/drawing/2014/main" id="{724DAA5D-2BF8-4773-BB52-1BB700ABC49A}"/>
              </a:ext>
            </a:extLst>
          </p:cNvPr>
          <p:cNvSpPr/>
          <p:nvPr/>
        </p:nvSpPr>
        <p:spPr>
          <a:xfrm>
            <a:off x="6735417" y="12192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graphicFrame>
        <p:nvGraphicFramePr>
          <p:cNvPr id="6" name="Chart 5">
            <a:extLst>
              <a:ext uri="{FF2B5EF4-FFF2-40B4-BE49-F238E27FC236}">
                <a16:creationId xmlns:a16="http://schemas.microsoft.com/office/drawing/2014/main" id="{50E46439-C263-4FDF-8A9A-19792D039AA3}"/>
              </a:ext>
            </a:extLst>
          </p:cNvPr>
          <p:cNvGraphicFramePr>
            <a:graphicFrameLocks/>
          </p:cNvGraphicFramePr>
          <p:nvPr>
            <p:extLst>
              <p:ext uri="{D42A27DB-BD31-4B8C-83A1-F6EECF244321}">
                <p14:modId xmlns:p14="http://schemas.microsoft.com/office/powerpoint/2010/main" val="1365140085"/>
              </p:ext>
            </p:extLst>
          </p:nvPr>
        </p:nvGraphicFramePr>
        <p:xfrm>
          <a:off x="381000" y="2381071"/>
          <a:ext cx="8382000" cy="3876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9400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057400" y="137923"/>
            <a:ext cx="6887817" cy="1049870"/>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pPr>
              <a:tabLst>
                <a:tab pos="2679700" algn="l"/>
              </a:tabLst>
            </a:pPr>
            <a:r>
              <a:rPr lang="en-US" sz="2100" kern="0" dirty="0">
                <a:latin typeface="Gill Sans MT" panose="020B0502020104020203" pitchFamily="34" charset="0"/>
              </a:rPr>
              <a:t>If a fintech company took a leading role in providing free or low-cost tech for pro bono service, what impact would it have on your perception of that company?</a:t>
            </a:r>
            <a:endParaRPr lang="en-US" sz="2100" kern="0" dirty="0">
              <a:latin typeface="+mn-lt"/>
            </a:endParaRPr>
          </a:p>
        </p:txBody>
      </p:sp>
      <p:sp>
        <p:nvSpPr>
          <p:cNvPr id="6" name="TextBox 5">
            <a:extLst>
              <a:ext uri="{FF2B5EF4-FFF2-40B4-BE49-F238E27FC236}">
                <a16:creationId xmlns:a16="http://schemas.microsoft.com/office/drawing/2014/main" id="{9E5BF6B5-8351-41FE-B78D-EBE20359A025}"/>
              </a:ext>
            </a:extLst>
          </p:cNvPr>
          <p:cNvSpPr txBox="1"/>
          <p:nvPr/>
        </p:nvSpPr>
        <p:spPr>
          <a:xfrm>
            <a:off x="304800" y="1615536"/>
            <a:ext cx="8534400" cy="923330"/>
          </a:xfrm>
          <a:prstGeom prst="rect">
            <a:avLst/>
          </a:prstGeom>
          <a:noFill/>
        </p:spPr>
        <p:txBody>
          <a:bodyPr wrap="square">
            <a:spAutoFit/>
          </a:bodyPr>
          <a:lstStyle/>
          <a:p>
            <a:r>
              <a:rPr lang="en-US" b="1" dirty="0">
                <a:solidFill>
                  <a:srgbClr val="1B154B"/>
                </a:solidFill>
              </a:rPr>
              <a:t>About 80% of pro bono financial planner respondents would have a more positive view of a fintech company that took a leading role in providing solutions to help expand pro bono service.</a:t>
            </a:r>
          </a:p>
        </p:txBody>
      </p:sp>
      <p:sp>
        <p:nvSpPr>
          <p:cNvPr id="9" name="Rectangle 8">
            <a:extLst>
              <a:ext uri="{FF2B5EF4-FFF2-40B4-BE49-F238E27FC236}">
                <a16:creationId xmlns:a16="http://schemas.microsoft.com/office/drawing/2014/main" id="{4415CDFF-EFA7-46C0-92DC-0FE3BA5C577C}"/>
              </a:ext>
            </a:extLst>
          </p:cNvPr>
          <p:cNvSpPr/>
          <p:nvPr/>
        </p:nvSpPr>
        <p:spPr>
          <a:xfrm>
            <a:off x="6735417" y="12192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graphicFrame>
        <p:nvGraphicFramePr>
          <p:cNvPr id="10" name="Chart 9">
            <a:extLst>
              <a:ext uri="{FF2B5EF4-FFF2-40B4-BE49-F238E27FC236}">
                <a16:creationId xmlns:a16="http://schemas.microsoft.com/office/drawing/2014/main" id="{0242EE73-D849-4E93-ABD9-59B81D348171}"/>
              </a:ext>
            </a:extLst>
          </p:cNvPr>
          <p:cNvGraphicFramePr>
            <a:graphicFrameLocks/>
          </p:cNvGraphicFramePr>
          <p:nvPr>
            <p:extLst>
              <p:ext uri="{D42A27DB-BD31-4B8C-83A1-F6EECF244321}">
                <p14:modId xmlns:p14="http://schemas.microsoft.com/office/powerpoint/2010/main" val="3255038307"/>
              </p:ext>
            </p:extLst>
          </p:nvPr>
        </p:nvGraphicFramePr>
        <p:xfrm>
          <a:off x="304800" y="2352103"/>
          <a:ext cx="7172325" cy="4303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0143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828800"/>
            <a:ext cx="8382000" cy="525400"/>
          </a:xfrm>
          <a:prstGeom prst="rect">
            <a:avLst/>
          </a:prstGeom>
        </p:spPr>
        <p:txBody>
          <a:bodyPr vert="horz" wrap="square" lIns="0" tIns="12700" rIns="0" bIns="0" rtlCol="0">
            <a:spAutoFit/>
          </a:bodyPr>
          <a:lstStyle/>
          <a:p>
            <a:pPr marL="12700">
              <a:spcBef>
                <a:spcPts val="100"/>
              </a:spcBef>
            </a:pPr>
            <a:endParaRPr lang="en-US" sz="2100" b="1" spc="-50" dirty="0">
              <a:solidFill>
                <a:srgbClr val="1B154B"/>
              </a:solidFill>
              <a:cs typeface="Gill Sans MT"/>
            </a:endParaRPr>
          </a:p>
          <a:p>
            <a:pPr marL="12700">
              <a:lnSpc>
                <a:spcPct val="50000"/>
              </a:lnSpc>
              <a:spcBef>
                <a:spcPts val="100"/>
              </a:spcBef>
            </a:pPr>
            <a:endParaRPr lang="en-US" sz="2000" b="1" spc="-50" dirty="0">
              <a:solidFill>
                <a:srgbClr val="1B154B"/>
              </a:solidFill>
              <a:latin typeface="Gill Sans MT"/>
              <a:cs typeface="Gill Sans MT"/>
            </a:endParaRPr>
          </a:p>
        </p:txBody>
      </p:sp>
      <p:sp>
        <p:nvSpPr>
          <p:cNvPr id="7" name="Title 1">
            <a:extLst>
              <a:ext uri="{FF2B5EF4-FFF2-40B4-BE49-F238E27FC236}">
                <a16:creationId xmlns:a16="http://schemas.microsoft.com/office/drawing/2014/main" id="{B318988A-C4A7-4223-9656-E46F7A57BD01}"/>
              </a:ext>
            </a:extLst>
          </p:cNvPr>
          <p:cNvSpPr txBox="1">
            <a:spLocks/>
          </p:cNvSpPr>
          <p:nvPr/>
        </p:nvSpPr>
        <p:spPr>
          <a:xfrm>
            <a:off x="2209800" y="344280"/>
            <a:ext cx="6477000" cy="564927"/>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r>
              <a:rPr lang="en-US" sz="2200" kern="0" dirty="0">
                <a:latin typeface="Gill Sans MT" panose="020B0502020104020203" pitchFamily="34" charset="0"/>
              </a:rPr>
              <a:t>If you had better technology tools, would you do more pro bono?</a:t>
            </a:r>
            <a:endParaRPr lang="en-US" sz="2200" kern="0" dirty="0">
              <a:latin typeface="+mn-lt"/>
            </a:endParaRPr>
          </a:p>
        </p:txBody>
      </p:sp>
      <p:graphicFrame>
        <p:nvGraphicFramePr>
          <p:cNvPr id="5" name="Chart 4">
            <a:extLst>
              <a:ext uri="{FF2B5EF4-FFF2-40B4-BE49-F238E27FC236}">
                <a16:creationId xmlns:a16="http://schemas.microsoft.com/office/drawing/2014/main" id="{C948D2D4-7371-4F70-B1AB-F24334A21F9D}"/>
              </a:ext>
            </a:extLst>
          </p:cNvPr>
          <p:cNvGraphicFramePr>
            <a:graphicFrameLocks/>
          </p:cNvGraphicFramePr>
          <p:nvPr>
            <p:extLst>
              <p:ext uri="{D42A27DB-BD31-4B8C-83A1-F6EECF244321}">
                <p14:modId xmlns:p14="http://schemas.microsoft.com/office/powerpoint/2010/main" val="4200805893"/>
              </p:ext>
            </p:extLst>
          </p:nvPr>
        </p:nvGraphicFramePr>
        <p:xfrm>
          <a:off x="254000" y="2209800"/>
          <a:ext cx="86360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2F3D11B-4A40-4871-AD63-61C4B57EC743}"/>
              </a:ext>
            </a:extLst>
          </p:cNvPr>
          <p:cNvSpPr txBox="1"/>
          <p:nvPr/>
        </p:nvSpPr>
        <p:spPr>
          <a:xfrm>
            <a:off x="203200" y="1681593"/>
            <a:ext cx="8737600" cy="646331"/>
          </a:xfrm>
          <a:prstGeom prst="rect">
            <a:avLst/>
          </a:prstGeom>
          <a:noFill/>
        </p:spPr>
        <p:txBody>
          <a:bodyPr wrap="square">
            <a:spAutoFit/>
          </a:bodyPr>
          <a:lstStyle/>
          <a:p>
            <a:r>
              <a:rPr lang="en-US" b="1" dirty="0">
                <a:solidFill>
                  <a:srgbClr val="1B154B"/>
                </a:solidFill>
              </a:rPr>
              <a:t>41% of respondents report that they would do more pro bono if they had better tech tools.</a:t>
            </a:r>
          </a:p>
        </p:txBody>
      </p:sp>
      <p:sp>
        <p:nvSpPr>
          <p:cNvPr id="9" name="Rectangle 8">
            <a:extLst>
              <a:ext uri="{FF2B5EF4-FFF2-40B4-BE49-F238E27FC236}">
                <a16:creationId xmlns:a16="http://schemas.microsoft.com/office/drawing/2014/main" id="{192F233D-384C-4AE9-B5C2-FC551FE4BFF8}"/>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Survey Findings</a:t>
            </a:r>
          </a:p>
        </p:txBody>
      </p:sp>
    </p:spTree>
    <p:extLst>
      <p:ext uri="{BB962C8B-B14F-4D97-AF65-F5344CB8AC3E}">
        <p14:creationId xmlns:p14="http://schemas.microsoft.com/office/powerpoint/2010/main" val="2240395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549" y="404784"/>
            <a:ext cx="7696200" cy="564927"/>
          </a:xfrm>
        </p:spPr>
        <p:txBody>
          <a:bodyPr anchor="ctr">
            <a:noAutofit/>
          </a:bodyPr>
          <a:lstStyle/>
          <a:p>
            <a:pPr algn="ctr"/>
            <a:r>
              <a:rPr lang="en-US" sz="3800" b="1" dirty="0">
                <a:solidFill>
                  <a:schemeClr val="bg1"/>
                </a:solidFill>
                <a:latin typeface="Gill Sans MT" panose="020B0502020104020203" pitchFamily="34" charset="0"/>
              </a:rPr>
              <a:t>Contact Us</a:t>
            </a:r>
          </a:p>
        </p:txBody>
      </p:sp>
      <p:sp>
        <p:nvSpPr>
          <p:cNvPr id="9" name="object 3">
            <a:extLst>
              <a:ext uri="{FF2B5EF4-FFF2-40B4-BE49-F238E27FC236}">
                <a16:creationId xmlns:a16="http://schemas.microsoft.com/office/drawing/2014/main" id="{DC6C2D03-5A48-4D2B-B8F1-F4C94CC73B18}"/>
              </a:ext>
            </a:extLst>
          </p:cNvPr>
          <p:cNvSpPr txBox="1"/>
          <p:nvPr/>
        </p:nvSpPr>
        <p:spPr>
          <a:xfrm>
            <a:off x="823249" y="2057400"/>
            <a:ext cx="7924800" cy="362817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2200" b="1" i="0" u="none" strike="noStrike" kern="1200" cap="none" spc="0" normalizeH="0" baseline="0" noProof="0" dirty="0">
                <a:ln>
                  <a:noFill/>
                </a:ln>
                <a:solidFill>
                  <a:srgbClr val="6A8D30"/>
                </a:solidFill>
                <a:effectLst/>
                <a:uLnTx/>
                <a:uFillTx/>
                <a:latin typeface="Gill Sans MT"/>
                <a:ea typeface="+mn-ea"/>
                <a:cs typeface="Gill Sans MT"/>
              </a:rPr>
              <a:t>Jon Dauphine, CEO</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2200" i="0" u="none" strike="noStrike" kern="1200" cap="none" spc="0" normalizeH="0" baseline="0" noProof="0" dirty="0">
                <a:ln>
                  <a:noFill/>
                </a:ln>
                <a:solidFill>
                  <a:srgbClr val="498BC9"/>
                </a:solidFill>
                <a:effectLst/>
                <a:uLnTx/>
                <a:uFillTx/>
                <a:latin typeface="Gill Sans MT"/>
                <a:ea typeface="+mn-ea"/>
                <a:cs typeface="Gill Sans MT"/>
                <a:hlinkClick r:id="rId4">
                  <a:extLst>
                    <a:ext uri="{A12FA001-AC4F-418D-AE19-62706E023703}">
                      <ahyp:hlinkClr xmlns:ahyp="http://schemas.microsoft.com/office/drawing/2018/hyperlinkcolor" val="tx"/>
                    </a:ext>
                  </a:extLst>
                </a:hlinkClick>
              </a:rPr>
              <a:t>jdauphine@FFPprobono.org</a:t>
            </a:r>
            <a:endParaRPr kumimoji="0" lang="en-US" sz="2200" i="0" u="none" strike="noStrike" kern="1200" cap="none" spc="0" normalizeH="0" baseline="0" noProof="0" dirty="0">
              <a:ln>
                <a:noFill/>
              </a:ln>
              <a:solidFill>
                <a:srgbClr val="498BC9"/>
              </a:solidFill>
              <a:effectLst/>
              <a:uLnTx/>
              <a:uFillTx/>
              <a:latin typeface="Gill Sans MT"/>
              <a:ea typeface="+mn-ea"/>
              <a:cs typeface="Gill Sans MT"/>
            </a:endParaRP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lang="en-US" sz="2200" b="1" i="0" u="none" strike="noStrike" kern="1200" cap="none" spc="0" normalizeH="0" baseline="0" noProof="0" dirty="0">
              <a:ln>
                <a:noFill/>
              </a:ln>
              <a:solidFill>
                <a:srgbClr val="6A8D30"/>
              </a:solidFill>
              <a:effectLst/>
              <a:uLnTx/>
              <a:uFillTx/>
              <a:latin typeface="Gill Sans MT"/>
              <a:ea typeface="+mn-ea"/>
              <a:cs typeface="Gill Sans MT"/>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2200" b="1" i="0" u="none" strike="noStrike" kern="1200" cap="none" spc="0" normalizeH="0" baseline="0" noProof="0" dirty="0">
                <a:ln>
                  <a:noFill/>
                </a:ln>
                <a:solidFill>
                  <a:srgbClr val="6A8D30"/>
                </a:solidFill>
                <a:effectLst/>
                <a:uLnTx/>
                <a:uFillTx/>
                <a:latin typeface="Gill Sans MT"/>
                <a:ea typeface="+mn-ea"/>
                <a:cs typeface="Gill Sans MT"/>
              </a:rPr>
              <a:t>Rachel Roth, Grants &amp; Programs</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2200" i="0" u="none" strike="noStrike" kern="1200" cap="none" spc="0" normalizeH="0" baseline="0" noProof="0" dirty="0">
                <a:ln>
                  <a:noFill/>
                </a:ln>
                <a:solidFill>
                  <a:srgbClr val="498BC9"/>
                </a:solidFill>
                <a:effectLst/>
                <a:uLnTx/>
                <a:uFillTx/>
                <a:latin typeface="Gill Sans MT"/>
                <a:ea typeface="+mn-ea"/>
                <a:cs typeface="Gill Sans MT"/>
                <a:hlinkClick r:id="rId5">
                  <a:extLst>
                    <a:ext uri="{A12FA001-AC4F-418D-AE19-62706E023703}">
                      <ahyp:hlinkClr xmlns:ahyp="http://schemas.microsoft.com/office/drawing/2018/hyperlinkcolor" val="tx"/>
                    </a:ext>
                  </a:extLst>
                </a:hlinkClick>
              </a:rPr>
              <a:t>rroth@FFPprobono.org</a:t>
            </a:r>
            <a:endParaRPr kumimoji="0" lang="en-US" sz="2200" i="0" u="none" strike="noStrike" kern="1200" cap="none" spc="0" normalizeH="0" baseline="0" noProof="0" dirty="0">
              <a:ln>
                <a:noFill/>
              </a:ln>
              <a:solidFill>
                <a:srgbClr val="498BC9"/>
              </a:solidFill>
              <a:effectLst/>
              <a:uLnTx/>
              <a:uFillTx/>
              <a:latin typeface="Gill Sans MT"/>
              <a:ea typeface="+mn-ea"/>
              <a:cs typeface="Gill Sans MT"/>
            </a:endParaRP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lang="en-US" sz="2200" b="1" i="0" u="none" strike="noStrike" kern="1200" cap="none" spc="0" normalizeH="0" baseline="0" noProof="0" dirty="0">
              <a:ln>
                <a:noFill/>
              </a:ln>
              <a:solidFill>
                <a:srgbClr val="6A8D30"/>
              </a:solidFill>
              <a:effectLst/>
              <a:uLnTx/>
              <a:uFillTx/>
              <a:latin typeface="Gill Sans MT"/>
              <a:ea typeface="+mn-ea"/>
              <a:cs typeface="Gill Sans MT"/>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2200" b="1" i="0" u="none" strike="noStrike" kern="1200" cap="none" spc="0" normalizeH="0" baseline="0" noProof="0" dirty="0">
                <a:ln>
                  <a:noFill/>
                </a:ln>
                <a:solidFill>
                  <a:srgbClr val="6A8D30"/>
                </a:solidFill>
                <a:effectLst/>
                <a:uLnTx/>
                <a:uFillTx/>
                <a:latin typeface="Gill Sans MT"/>
                <a:ea typeface="+mn-ea"/>
                <a:cs typeface="Gill Sans MT"/>
              </a:rPr>
              <a:t>Katie Hammer, Development &amp; Communications</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2200" i="0" u="none" strike="noStrike" kern="1200" cap="none" spc="0" normalizeH="0" baseline="0" noProof="0" dirty="0">
                <a:ln>
                  <a:noFill/>
                </a:ln>
                <a:solidFill>
                  <a:srgbClr val="498BC9"/>
                </a:solidFill>
                <a:effectLst/>
                <a:uLnTx/>
                <a:uFillTx/>
                <a:latin typeface="Gill Sans MT"/>
                <a:ea typeface="+mn-ea"/>
                <a:cs typeface="Gill Sans MT"/>
                <a:hlinkClick r:id="rId6">
                  <a:extLst>
                    <a:ext uri="{A12FA001-AC4F-418D-AE19-62706E023703}">
                      <ahyp:hlinkClr xmlns:ahyp="http://schemas.microsoft.com/office/drawing/2018/hyperlinkcolor" val="tx"/>
                    </a:ext>
                  </a:extLst>
                </a:hlinkClick>
              </a:rPr>
              <a:t>khammer@FFPprobono.org</a:t>
            </a:r>
            <a:r>
              <a:rPr kumimoji="0" lang="en-US" sz="2200" i="0" u="sng" strike="noStrike" kern="1200" cap="none" spc="0" normalizeH="0" baseline="0" noProof="0" dirty="0">
                <a:ln>
                  <a:noFill/>
                </a:ln>
                <a:solidFill>
                  <a:srgbClr val="498BC9"/>
                </a:solidFill>
                <a:effectLst/>
                <a:uLnTx/>
                <a:uFillTx/>
                <a:latin typeface="Gill Sans MT"/>
                <a:ea typeface="+mn-ea"/>
                <a:cs typeface="Gill Sans MT"/>
                <a:hlinkClick r:id="rId6">
                  <a:extLst>
                    <a:ext uri="{A12FA001-AC4F-418D-AE19-62706E023703}">
                      <ahyp:hlinkClr xmlns:ahyp="http://schemas.microsoft.com/office/drawing/2018/hyperlinkcolor" val="tx"/>
                    </a:ext>
                  </a:extLst>
                </a:hlinkClick>
              </a:rPr>
              <a:t> </a:t>
            </a:r>
            <a:endParaRPr kumimoji="0" lang="en-US" sz="2200" i="0" u="sng" strike="noStrike" kern="1200" cap="none" spc="0" normalizeH="0" baseline="0" noProof="0" dirty="0">
              <a:ln>
                <a:noFill/>
              </a:ln>
              <a:solidFill>
                <a:srgbClr val="498BC9"/>
              </a:solidFill>
              <a:effectLst/>
              <a:uLnTx/>
              <a:uFillTx/>
              <a:latin typeface="Gill Sans MT"/>
              <a:ea typeface="+mn-ea"/>
              <a:cs typeface="Gill Sans MT"/>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200" b="1" i="0" u="sng" strike="noStrike" kern="1200" cap="none" spc="0" normalizeH="0" baseline="0" noProof="0" dirty="0">
              <a:ln>
                <a:noFill/>
              </a:ln>
              <a:solidFill>
                <a:srgbClr val="1B154B"/>
              </a:solidFill>
              <a:effectLst/>
              <a:uLnTx/>
              <a:uFillTx/>
              <a:latin typeface="Gill Sans MT"/>
              <a:ea typeface="+mn-ea"/>
              <a:cs typeface="Gill Sans MT"/>
            </a:endParaRPr>
          </a:p>
          <a:p>
            <a:pPr marL="12700" marR="0" lvl="0" indent="0" algn="l" defTabSz="914400" rtl="0" eaLnBrk="1" fontAlgn="auto" latinLnBrk="0" hangingPunct="1">
              <a:lnSpc>
                <a:spcPct val="30000"/>
              </a:lnSpc>
              <a:spcBef>
                <a:spcPts val="100"/>
              </a:spcBef>
              <a:spcAft>
                <a:spcPts val="0"/>
              </a:spcAft>
              <a:buClrTx/>
              <a:buSzTx/>
              <a:buFontTx/>
              <a:buNone/>
              <a:tabLst/>
              <a:defRPr/>
            </a:pPr>
            <a:endParaRPr kumimoji="0" lang="en-US" sz="2200" b="1" i="0" u="sng" strike="noStrike" kern="1200" cap="none" spc="0" normalizeH="0" baseline="0" noProof="0" dirty="0">
              <a:ln>
                <a:noFill/>
              </a:ln>
              <a:solidFill>
                <a:srgbClr val="1B154B"/>
              </a:solidFill>
              <a:effectLst/>
              <a:uLnTx/>
              <a:uFillTx/>
              <a:latin typeface="Gill Sans MT"/>
              <a:ea typeface="+mn-ea"/>
              <a:cs typeface="Gill Sans MT"/>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2200" b="1" i="0" u="none" strike="noStrike" kern="1200" cap="none" spc="0" normalizeH="0" baseline="0" noProof="0" dirty="0">
                <a:ln>
                  <a:noFill/>
                </a:ln>
                <a:solidFill>
                  <a:srgbClr val="1B154B"/>
                </a:solidFill>
                <a:effectLst/>
                <a:uLnTx/>
                <a:uFillTx/>
                <a:latin typeface="Gill Sans MT"/>
                <a:ea typeface="+mn-ea"/>
                <a:cs typeface="Gill Sans MT"/>
              </a:rPr>
              <a:t>Learn more at FFPprobono.org today!</a:t>
            </a:r>
          </a:p>
        </p:txBody>
      </p:sp>
      <p:sp>
        <p:nvSpPr>
          <p:cNvPr id="4" name="TextBox 3">
            <a:extLst>
              <a:ext uri="{FF2B5EF4-FFF2-40B4-BE49-F238E27FC236}">
                <a16:creationId xmlns:a16="http://schemas.microsoft.com/office/drawing/2014/main" id="{B6C5BE4A-AD83-4CB8-B2D3-73C98BD38B40}"/>
              </a:ext>
            </a:extLst>
          </p:cNvPr>
          <p:cNvSpPr txBox="1"/>
          <p:nvPr/>
        </p:nvSpPr>
        <p:spPr>
          <a:xfrm>
            <a:off x="6248400" y="6525581"/>
            <a:ext cx="2895600" cy="276999"/>
          </a:xfrm>
          <a:prstGeom prst="rect">
            <a:avLst/>
          </a:prstGeom>
          <a:noFill/>
        </p:spPr>
        <p:txBody>
          <a:bodyPr wrap="square">
            <a:spAutoFit/>
          </a:bodyPr>
          <a:lstStyle/>
          <a:p>
            <a:pPr marL="0" marR="0">
              <a:spcBef>
                <a:spcPts val="0"/>
              </a:spcBef>
              <a:spcAft>
                <a:spcPts val="0"/>
              </a:spcAft>
            </a:pPr>
            <a:r>
              <a:rPr lang="en-US" sz="1200" b="1" i="1" dirty="0">
                <a:solidFill>
                  <a:schemeClr val="accent3">
                    <a:lumMod val="60000"/>
                    <a:lumOff val="40000"/>
                  </a:schemeClr>
                </a:solidFill>
                <a:effectLst/>
                <a:latin typeface="Calibri" panose="020F0502020204030204" pitchFamily="34" charset="0"/>
                <a:ea typeface="Calibri" panose="020F0502020204030204" pitchFamily="34" charset="0"/>
              </a:rPr>
              <a:t>© 2021 Foundation for Financial Planning</a:t>
            </a:r>
          </a:p>
        </p:txBody>
      </p:sp>
    </p:spTree>
    <p:custDataLst>
      <p:tags r:id="rId1"/>
    </p:custDataLst>
    <p:extLst>
      <p:ext uri="{BB962C8B-B14F-4D97-AF65-F5344CB8AC3E}">
        <p14:creationId xmlns:p14="http://schemas.microsoft.com/office/powerpoint/2010/main" val="856941626"/>
      </p:ext>
    </p:extLst>
  </p:cSld>
  <p:clrMapOvr>
    <a:masterClrMapping/>
  </p:clrMapOvr>
  <mc:AlternateContent xmlns:mc="http://schemas.openxmlformats.org/markup-compatibility/2006" xmlns:p14="http://schemas.microsoft.com/office/powerpoint/2010/main">
    <mc:Choice Requires="p14">
      <p:transition p14:dur="10" advTm="45244"/>
    </mc:Choice>
    <mc:Fallback xmlns:mv="urn:schemas-microsoft-com:mac:vml" xmlns="">
      <mp:transition xmlns:mp="http://schemas.microsoft.com/office/mac/powerpoint/2008/main" advTm="452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7314C1-5F22-4D88-8819-9158CE30ECC5}"/>
              </a:ext>
            </a:extLst>
          </p:cNvPr>
          <p:cNvSpPr>
            <a:spLocks noGrp="1"/>
          </p:cNvSpPr>
          <p:nvPr>
            <p:ph type="body" idx="1"/>
          </p:nvPr>
        </p:nvSpPr>
        <p:spPr>
          <a:xfrm>
            <a:off x="609600" y="1752600"/>
            <a:ext cx="7924800" cy="4750018"/>
          </a:xfrm>
        </p:spPr>
        <p:txBody>
          <a:bodyPr/>
          <a:lstStyle/>
          <a:p>
            <a:pPr marL="285750" indent="-285750" algn="l" rtl="0">
              <a:lnSpc>
                <a:spcPct val="107000"/>
              </a:lnSpc>
              <a:buFont typeface="Arial" panose="020B0604020202020204" pitchFamily="34" charset="0"/>
              <a:buChar char="•"/>
            </a:pPr>
            <a:r>
              <a:rPr lang="en-US" sz="1700" u="none" dirty="0">
                <a:solidFill>
                  <a:srgbClr val="1B154B"/>
                </a:solidFill>
              </a:rPr>
              <a:t>Eighty percent</a:t>
            </a:r>
            <a:r>
              <a:rPr lang="en-US" sz="1700" b="1" u="none" dirty="0">
                <a:solidFill>
                  <a:srgbClr val="1B154B"/>
                </a:solidFill>
              </a:rPr>
              <a:t> of survey respondents assist clients who simply have lower income/asset levels; approximately half engage with underserved clients who are experiencing a financial emergency; 36% engage with clients who are dealing with a health condition.</a:t>
            </a:r>
            <a:endParaRPr lang="en-US" sz="1700" u="none" dirty="0">
              <a:solidFill>
                <a:srgbClr val="1B154B"/>
              </a:solidFill>
            </a:endParaRPr>
          </a:p>
          <a:p>
            <a:pPr marL="285750" indent="-285750">
              <a:lnSpc>
                <a:spcPct val="80000"/>
              </a:lnSpc>
              <a:buFont typeface="Arial" panose="020B0604020202020204" pitchFamily="34" charset="0"/>
              <a:buChar char="•"/>
            </a:pPr>
            <a:endParaRPr lang="en-US" sz="1700" u="none" dirty="0">
              <a:solidFill>
                <a:srgbClr val="1B154B"/>
              </a:solidFill>
            </a:endParaRPr>
          </a:p>
          <a:p>
            <a:pPr marL="285750" indent="-285750">
              <a:lnSpc>
                <a:spcPct val="107000"/>
              </a:lnSpc>
              <a:buFont typeface="Arial" panose="020B0604020202020204" pitchFamily="34" charset="0"/>
              <a:buChar char="•"/>
            </a:pPr>
            <a:r>
              <a:rPr lang="en-US" sz="1700" u="none" dirty="0">
                <a:solidFill>
                  <a:srgbClr val="1B154B"/>
                </a:solidFill>
              </a:rPr>
              <a:t>Most engagements focus on helping clients with basic financial needs. The top three goals advisors discuss with clients are:</a:t>
            </a:r>
          </a:p>
          <a:p>
            <a:pPr marL="285750" indent="-285750">
              <a:lnSpc>
                <a:spcPct val="30000"/>
              </a:lnSpc>
              <a:buFont typeface="Arial" panose="020B0604020202020204" pitchFamily="34" charset="0"/>
              <a:buChar char="•"/>
            </a:pPr>
            <a:endParaRPr lang="en-US" sz="1700" u="none" dirty="0">
              <a:solidFill>
                <a:srgbClr val="1B154B"/>
              </a:solidFill>
            </a:endParaRPr>
          </a:p>
          <a:p>
            <a:pPr marL="800100" lvl="1" indent="-342900">
              <a:lnSpc>
                <a:spcPct val="107000"/>
              </a:lnSpc>
              <a:buFont typeface="Arial" panose="020B0604020202020204" pitchFamily="34" charset="0"/>
              <a:buChar char="•"/>
            </a:pPr>
            <a:r>
              <a:rPr lang="en-US" sz="1700" dirty="0">
                <a:solidFill>
                  <a:srgbClr val="1B154B"/>
                </a:solidFill>
                <a:latin typeface="Gill Sans MT" panose="020B0502020104020203" pitchFamily="34" charset="0"/>
              </a:rPr>
              <a:t>Creating a budget &amp; managing</a:t>
            </a:r>
            <a:r>
              <a:rPr lang="en-US" sz="1700" u="none" dirty="0">
                <a:solidFill>
                  <a:srgbClr val="1B154B"/>
                </a:solidFill>
                <a:latin typeface="Gill Sans MT" panose="020B0502020104020203" pitchFamily="34" charset="0"/>
              </a:rPr>
              <a:t> cash flow (</a:t>
            </a:r>
            <a:r>
              <a:rPr lang="en-US" sz="1700" dirty="0">
                <a:solidFill>
                  <a:srgbClr val="1B154B"/>
                </a:solidFill>
                <a:latin typeface="Gill Sans MT" panose="020B0502020104020203" pitchFamily="34" charset="0"/>
              </a:rPr>
              <a:t>70</a:t>
            </a:r>
            <a:r>
              <a:rPr lang="en-US" sz="1700" u="none" dirty="0">
                <a:solidFill>
                  <a:srgbClr val="1B154B"/>
                </a:solidFill>
                <a:latin typeface="Gill Sans MT" panose="020B0502020104020203" pitchFamily="34" charset="0"/>
              </a:rPr>
              <a:t>% reporting)</a:t>
            </a:r>
          </a:p>
          <a:p>
            <a:pPr marL="800100" lvl="1" indent="-342900">
              <a:lnSpc>
                <a:spcPct val="107000"/>
              </a:lnSpc>
              <a:buFont typeface="Arial" panose="020B0604020202020204" pitchFamily="34" charset="0"/>
              <a:buChar char="•"/>
            </a:pPr>
            <a:r>
              <a:rPr lang="en-US" sz="1700" u="none" dirty="0">
                <a:solidFill>
                  <a:srgbClr val="1B154B"/>
                </a:solidFill>
                <a:latin typeface="Gill Sans MT" panose="020B0502020104020203" pitchFamily="34" charset="0"/>
              </a:rPr>
              <a:t>Building an emergency fund (63%)</a:t>
            </a:r>
          </a:p>
          <a:p>
            <a:pPr marL="800100" lvl="1" indent="-342900">
              <a:lnSpc>
                <a:spcPct val="107000"/>
              </a:lnSpc>
              <a:buFont typeface="Arial" panose="020B0604020202020204" pitchFamily="34" charset="0"/>
              <a:buChar char="•"/>
            </a:pPr>
            <a:r>
              <a:rPr lang="en-US" sz="1700" u="none" dirty="0">
                <a:solidFill>
                  <a:srgbClr val="1B154B"/>
                </a:solidFill>
                <a:latin typeface="Gill Sans MT" panose="020B0502020104020203" pitchFamily="34" charset="0"/>
              </a:rPr>
              <a:t>Credit card debt management (51%)</a:t>
            </a:r>
          </a:p>
          <a:p>
            <a:pPr marL="0" lvl="1" algn="l" rtl="0">
              <a:lnSpc>
                <a:spcPct val="107000"/>
              </a:lnSpc>
            </a:pPr>
            <a:endParaRPr lang="en-US" sz="1700" b="1" dirty="0">
              <a:solidFill>
                <a:srgbClr val="1B154B"/>
              </a:solidFill>
              <a:latin typeface="Gill Sans MT"/>
            </a:endParaRPr>
          </a:p>
          <a:p>
            <a:pPr marL="285750" lvl="1" indent="-285750" algn="l" rtl="0">
              <a:lnSpc>
                <a:spcPct val="107000"/>
              </a:lnSpc>
              <a:buFont typeface="Arial" panose="020B0604020202020204" pitchFamily="34" charset="0"/>
              <a:buChar char="•"/>
            </a:pPr>
            <a:r>
              <a:rPr lang="en-US" sz="1700" b="1" dirty="0">
                <a:solidFill>
                  <a:srgbClr val="1B154B"/>
                </a:solidFill>
                <a:latin typeface="Gill Sans MT"/>
              </a:rPr>
              <a:t>Respondents indicate that the biggest pain points in pro bono engagements pertain to resources – having access to public benefits information and helping clients find service providers that can help them in the longer term – as well as securing information about the client before the meeting. </a:t>
            </a:r>
            <a:endParaRPr lang="en-US" sz="1700" dirty="0">
              <a:solidFill>
                <a:srgbClr val="1B154B"/>
              </a:solidFill>
              <a:latin typeface="Gill Sans MT"/>
            </a:endParaRPr>
          </a:p>
          <a:p>
            <a:pPr marL="0" lvl="1" algn="l" rtl="0">
              <a:lnSpc>
                <a:spcPct val="107000"/>
              </a:lnSpc>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1" indent="-285750" algn="l" rtl="0">
              <a:lnSpc>
                <a:spcPct val="107000"/>
              </a:lnSpc>
              <a:buFont typeface="Arial" panose="020B0604020202020204" pitchFamily="34" charset="0"/>
              <a:buChar char="•"/>
            </a:pPr>
            <a:endParaRPr lang="en-US" sz="1600" b="1" dirty="0">
              <a:solidFill>
                <a:srgbClr val="1B154B"/>
              </a:solidFill>
              <a:latin typeface="Gill Sans MT"/>
            </a:endParaRPr>
          </a:p>
        </p:txBody>
      </p:sp>
      <p:sp>
        <p:nvSpPr>
          <p:cNvPr id="7" name="Title 1">
            <a:extLst>
              <a:ext uri="{FF2B5EF4-FFF2-40B4-BE49-F238E27FC236}">
                <a16:creationId xmlns:a16="http://schemas.microsoft.com/office/drawing/2014/main" id="{4B43CE5A-59E9-4002-851B-A7E6946C0535}"/>
              </a:ext>
            </a:extLst>
          </p:cNvPr>
          <p:cNvSpPr txBox="1">
            <a:spLocks/>
          </p:cNvSpPr>
          <p:nvPr/>
        </p:nvSpPr>
        <p:spPr>
          <a:xfrm>
            <a:off x="1905000" y="228600"/>
            <a:ext cx="6934200" cy="838200"/>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pPr algn="ctr"/>
            <a:r>
              <a:rPr lang="en-US" sz="3600" kern="0" dirty="0">
                <a:latin typeface="Gill Sans MT" panose="020B0502020104020203" pitchFamily="34" charset="0"/>
              </a:rPr>
              <a:t>Key Findings</a:t>
            </a:r>
          </a:p>
          <a:p>
            <a:pPr algn="ctr"/>
            <a:r>
              <a:rPr lang="en-US" sz="2600" kern="0" dirty="0">
                <a:latin typeface="Gill Sans MT" panose="020B0502020104020203" pitchFamily="34" charset="0"/>
              </a:rPr>
              <a:t>Client Overview &amp; Volunteer Needs</a:t>
            </a:r>
          </a:p>
        </p:txBody>
      </p:sp>
    </p:spTree>
    <p:extLst>
      <p:ext uri="{BB962C8B-B14F-4D97-AF65-F5344CB8AC3E}">
        <p14:creationId xmlns:p14="http://schemas.microsoft.com/office/powerpoint/2010/main" val="47090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7314C1-5F22-4D88-8819-9158CE30ECC5}"/>
              </a:ext>
            </a:extLst>
          </p:cNvPr>
          <p:cNvSpPr>
            <a:spLocks noGrp="1"/>
          </p:cNvSpPr>
          <p:nvPr>
            <p:ph type="body" idx="1"/>
          </p:nvPr>
        </p:nvSpPr>
        <p:spPr>
          <a:xfrm>
            <a:off x="609600" y="1905000"/>
            <a:ext cx="8077200" cy="4616264"/>
          </a:xfrm>
        </p:spPr>
        <p:txBody>
          <a:bodyPr/>
          <a:lstStyle/>
          <a:p>
            <a:pPr marL="285750" lvl="1" indent="-285750" algn="l" rtl="0">
              <a:lnSpc>
                <a:spcPct val="107000"/>
              </a:lnSpc>
              <a:spcBef>
                <a:spcPts val="600"/>
              </a:spcBef>
              <a:buFont typeface="Arial" panose="020B0604020202020204" pitchFamily="34" charset="0"/>
              <a:buChar char="•"/>
            </a:pPr>
            <a:r>
              <a:rPr lang="en-US" sz="1750" b="1" dirty="0">
                <a:solidFill>
                  <a:srgbClr val="1B154B"/>
                </a:solidFill>
                <a:latin typeface="Gill Sans MT" panose="020B0502020104020203" pitchFamily="34" charset="0"/>
              </a:rPr>
              <a:t>Top tools used during pro bono financial planning engagements are pen and paper (86%), email (72%), and phone calls (79%). Also used: financial planning software (55%); spreadsheets (48%); and online conferencing (47%).</a:t>
            </a:r>
          </a:p>
          <a:p>
            <a:pPr marL="285750" lvl="1" indent="-285750" algn="l" rtl="0">
              <a:lnSpc>
                <a:spcPct val="107000"/>
              </a:lnSpc>
              <a:spcBef>
                <a:spcPts val="600"/>
              </a:spcBef>
              <a:buFont typeface="Arial" panose="020B0604020202020204" pitchFamily="34" charset="0"/>
              <a:buChar char="•"/>
            </a:pPr>
            <a:endParaRPr lang="en-US" sz="1750" b="1" dirty="0">
              <a:solidFill>
                <a:srgbClr val="1B154B"/>
              </a:solidFill>
              <a:latin typeface="Gill Sans MT" panose="020B0502020104020203" pitchFamily="34" charset="0"/>
            </a:endParaRPr>
          </a:p>
          <a:p>
            <a:pPr marL="285750" indent="-285750" algn="l" rtl="0">
              <a:lnSpc>
                <a:spcPct val="107000"/>
              </a:lnSpc>
              <a:spcBef>
                <a:spcPts val="600"/>
              </a:spcBef>
              <a:buFont typeface="Arial" panose="020B0604020202020204" pitchFamily="34" charset="0"/>
              <a:buChar char="•"/>
            </a:pPr>
            <a:r>
              <a:rPr lang="en-US" sz="1750" u="none" dirty="0">
                <a:solidFill>
                  <a:srgbClr val="1B154B"/>
                </a:solidFill>
                <a:latin typeface="Gill Sans MT" panose="020B0502020104020203" pitchFamily="34" charset="0"/>
              </a:rPr>
              <a:t>Survey respondents who don’t use financial planning software report a variety of reasons for not using it, primarily that:</a:t>
            </a:r>
          </a:p>
          <a:p>
            <a:pPr marL="285750" indent="-285750" algn="l" rtl="0">
              <a:lnSpc>
                <a:spcPct val="30000"/>
              </a:lnSpc>
              <a:spcBef>
                <a:spcPts val="600"/>
              </a:spcBef>
              <a:buFont typeface="Arial" panose="020B0604020202020204" pitchFamily="34" charset="0"/>
              <a:buChar char="•"/>
            </a:pPr>
            <a:endParaRPr lang="en-US" sz="1750" u="none" dirty="0">
              <a:solidFill>
                <a:srgbClr val="1B154B"/>
              </a:solidFill>
              <a:latin typeface="Gill Sans MT" panose="020B0502020104020203" pitchFamily="34" charset="0"/>
            </a:endParaRPr>
          </a:p>
          <a:p>
            <a:pPr marL="742950" lvl="1" indent="-285750" algn="l" rtl="0">
              <a:lnSpc>
                <a:spcPct val="107000"/>
              </a:lnSpc>
              <a:spcBef>
                <a:spcPts val="600"/>
              </a:spcBef>
              <a:buFont typeface="Arial" panose="020B0604020202020204" pitchFamily="34" charset="0"/>
              <a:buChar char="•"/>
            </a:pPr>
            <a:r>
              <a:rPr lang="en-US" sz="1750" u="none" dirty="0">
                <a:solidFill>
                  <a:srgbClr val="1B154B"/>
                </a:solidFill>
                <a:latin typeface="Gill Sans MT" panose="020B0502020104020203" pitchFamily="34" charset="0"/>
              </a:rPr>
              <a:t>“Software doesn’t adequately address client’s needs (e.g., emergency fund, debt management, budgeting etc.)” and;</a:t>
            </a:r>
          </a:p>
          <a:p>
            <a:pPr marL="742950" lvl="1" indent="-285750" algn="l" rtl="0">
              <a:lnSpc>
                <a:spcPct val="107000"/>
              </a:lnSpc>
              <a:spcBef>
                <a:spcPts val="600"/>
              </a:spcBef>
              <a:buFont typeface="Arial" panose="020B0604020202020204" pitchFamily="34" charset="0"/>
              <a:buChar char="•"/>
            </a:pPr>
            <a:r>
              <a:rPr lang="en-US" sz="1750" u="none" dirty="0">
                <a:solidFill>
                  <a:srgbClr val="1B154B"/>
                </a:solidFill>
                <a:latin typeface="Gill Sans MT" panose="020B0502020104020203" pitchFamily="34" charset="0"/>
              </a:rPr>
              <a:t>“Planning capabilities of the software are too complex for their client’s needs.”</a:t>
            </a:r>
          </a:p>
          <a:p>
            <a:pPr marL="285750" indent="-285750" algn="l" rtl="0">
              <a:lnSpc>
                <a:spcPct val="80000"/>
              </a:lnSpc>
              <a:spcBef>
                <a:spcPts val="600"/>
              </a:spcBef>
              <a:buFont typeface="Arial" panose="020B0604020202020204" pitchFamily="34" charset="0"/>
              <a:buChar char="•"/>
            </a:pPr>
            <a:endParaRPr lang="en-US" sz="1750" u="none" dirty="0">
              <a:solidFill>
                <a:srgbClr val="1B154B"/>
              </a:solidFill>
              <a:latin typeface="Gill Sans MT" panose="020B0502020104020203" pitchFamily="34" charset="0"/>
            </a:endParaRPr>
          </a:p>
          <a:p>
            <a:pPr marL="285750" indent="-285750" algn="l" rtl="0">
              <a:lnSpc>
                <a:spcPct val="107000"/>
              </a:lnSpc>
              <a:spcBef>
                <a:spcPts val="600"/>
              </a:spcBef>
              <a:buFont typeface="Arial" panose="020B0604020202020204" pitchFamily="34" charset="0"/>
              <a:buChar char="•"/>
            </a:pPr>
            <a:r>
              <a:rPr lang="en-US" sz="1750" u="none" dirty="0">
                <a:solidFill>
                  <a:srgbClr val="1B154B"/>
                </a:solidFill>
                <a:latin typeface="Gill Sans MT" panose="020B0502020104020203" pitchFamily="34" charset="0"/>
              </a:rPr>
              <a:t>72% of respondents would be more likely to use financial planning software if it were simple, free and relevant to pro bono clients’ key needs.</a:t>
            </a:r>
            <a:endParaRPr lang="en-US" sz="1750" b="1" dirty="0">
              <a:solidFill>
                <a:srgbClr val="1B154B"/>
              </a:solidFill>
              <a:latin typeface="Gill Sans MT"/>
            </a:endParaRPr>
          </a:p>
          <a:p>
            <a:pPr marL="285750" lvl="1" indent="-285750" algn="l" rtl="0">
              <a:lnSpc>
                <a:spcPct val="107000"/>
              </a:lnSpc>
              <a:spcBef>
                <a:spcPts val="600"/>
              </a:spcBef>
              <a:buFont typeface="Arial" panose="020B0604020202020204" pitchFamily="34" charset="0"/>
              <a:buChar char="•"/>
            </a:pPr>
            <a:endParaRPr lang="en-US" sz="1600" b="1" dirty="0">
              <a:solidFill>
                <a:srgbClr val="1B154B"/>
              </a:solidFill>
              <a:latin typeface="Gill Sans MT"/>
            </a:endParaRPr>
          </a:p>
        </p:txBody>
      </p:sp>
      <p:sp>
        <p:nvSpPr>
          <p:cNvPr id="7" name="Title 1">
            <a:extLst>
              <a:ext uri="{FF2B5EF4-FFF2-40B4-BE49-F238E27FC236}">
                <a16:creationId xmlns:a16="http://schemas.microsoft.com/office/drawing/2014/main" id="{4B43CE5A-59E9-4002-851B-A7E6946C0535}"/>
              </a:ext>
            </a:extLst>
          </p:cNvPr>
          <p:cNvSpPr txBox="1">
            <a:spLocks/>
          </p:cNvSpPr>
          <p:nvPr/>
        </p:nvSpPr>
        <p:spPr>
          <a:xfrm>
            <a:off x="1828800" y="228600"/>
            <a:ext cx="7238999" cy="914400"/>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pPr algn="ctr"/>
            <a:r>
              <a:rPr lang="en-US" sz="3600" kern="0" dirty="0">
                <a:latin typeface="Gill Sans MT" panose="020B0502020104020203" pitchFamily="34" charset="0"/>
              </a:rPr>
              <a:t>Key Findings</a:t>
            </a:r>
          </a:p>
          <a:p>
            <a:pPr algn="ctr"/>
            <a:r>
              <a:rPr lang="en-US" sz="2600" kern="0" dirty="0">
                <a:latin typeface="Gill Sans MT" panose="020B0502020104020203" pitchFamily="34" charset="0"/>
              </a:rPr>
              <a:t>Tools Used during Pro Bono Engagements</a:t>
            </a:r>
          </a:p>
        </p:txBody>
      </p:sp>
    </p:spTree>
    <p:extLst>
      <p:ext uri="{BB962C8B-B14F-4D97-AF65-F5344CB8AC3E}">
        <p14:creationId xmlns:p14="http://schemas.microsoft.com/office/powerpoint/2010/main" val="165053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7314C1-5F22-4D88-8819-9158CE30ECC5}"/>
              </a:ext>
            </a:extLst>
          </p:cNvPr>
          <p:cNvSpPr>
            <a:spLocks noGrp="1"/>
          </p:cNvSpPr>
          <p:nvPr>
            <p:ph type="body" idx="1"/>
          </p:nvPr>
        </p:nvSpPr>
        <p:spPr>
          <a:xfrm>
            <a:off x="685800" y="1905000"/>
            <a:ext cx="7924800" cy="4239237"/>
          </a:xfrm>
        </p:spPr>
        <p:txBody>
          <a:bodyPr/>
          <a:lstStyle/>
          <a:p>
            <a:pPr marL="285750" indent="-285750" algn="l" rtl="0">
              <a:lnSpc>
                <a:spcPct val="107000"/>
              </a:lnSpc>
              <a:buFont typeface="Arial" panose="020B0604020202020204" pitchFamily="34" charset="0"/>
              <a:buChar char="•"/>
            </a:pPr>
            <a:r>
              <a:rPr lang="en-US" sz="1750" u="none" dirty="0">
                <a:solidFill>
                  <a:srgbClr val="1B154B"/>
                </a:solidFill>
                <a:latin typeface="Gill Sans MT" panose="020B0502020104020203" pitchFamily="34" charset="0"/>
              </a:rPr>
              <a:t>More than 40% of survey respondents said they would do more pro bono service if they had better tech tools.</a:t>
            </a:r>
          </a:p>
          <a:p>
            <a:pPr marL="285750" indent="-285750" algn="l" rtl="0">
              <a:lnSpc>
                <a:spcPct val="80000"/>
              </a:lnSpc>
              <a:buFont typeface="Arial" panose="020B0604020202020204" pitchFamily="34" charset="0"/>
              <a:buChar char="•"/>
            </a:pPr>
            <a:endParaRPr lang="en-US" sz="1750" u="none" dirty="0">
              <a:solidFill>
                <a:srgbClr val="1B154B"/>
              </a:solidFill>
              <a:latin typeface="Gill Sans MT" panose="020B0502020104020203" pitchFamily="34" charset="0"/>
            </a:endParaRPr>
          </a:p>
          <a:p>
            <a:pPr marL="285750" indent="-285750">
              <a:lnSpc>
                <a:spcPct val="107000"/>
              </a:lnSpc>
              <a:buFont typeface="Arial" panose="020B0604020202020204" pitchFamily="34" charset="0"/>
              <a:buChar char="•"/>
            </a:pPr>
            <a:r>
              <a:rPr lang="en-US" sz="1750" u="none" dirty="0">
                <a:solidFill>
                  <a:srgbClr val="1B154B"/>
                </a:solidFill>
                <a:latin typeface="Gill Sans MT" panose="020B0502020104020203" pitchFamily="34" charset="0"/>
              </a:rPr>
              <a:t>Survey and focus group research supports need for a pro bono technology solution that is very easy to use and segregated from their paid practice. </a:t>
            </a:r>
          </a:p>
          <a:p>
            <a:pPr marL="285750" indent="-285750">
              <a:lnSpc>
                <a:spcPct val="30000"/>
              </a:lnSpc>
              <a:buFont typeface="Arial" panose="020B0604020202020204" pitchFamily="34" charset="0"/>
              <a:buChar char="•"/>
            </a:pPr>
            <a:endParaRPr lang="en-US" sz="1750" u="none" dirty="0">
              <a:solidFill>
                <a:srgbClr val="1B154B"/>
              </a:solidFill>
              <a:latin typeface="Gill Sans MT" panose="020B0502020104020203" pitchFamily="34" charset="0"/>
            </a:endParaRPr>
          </a:p>
          <a:p>
            <a:pPr marL="742950" lvl="1" indent="-285750" algn="l" rtl="0">
              <a:lnSpc>
                <a:spcPct val="107000"/>
              </a:lnSpc>
              <a:buFont typeface="Arial" panose="020B0604020202020204" pitchFamily="34" charset="0"/>
              <a:buChar char="•"/>
            </a:pPr>
            <a:r>
              <a:rPr lang="en-US" sz="1750" dirty="0">
                <a:solidFill>
                  <a:srgbClr val="1B154B"/>
                </a:solidFill>
                <a:latin typeface="Gill Sans MT" panose="020B0502020104020203" pitchFamily="34" charset="0"/>
              </a:rPr>
              <a:t>Highly rated features to consider include info on public benefits and widgets/calculators for budgeting, cashflow analysis, debt prioritization. </a:t>
            </a:r>
          </a:p>
          <a:p>
            <a:pPr marL="742950" lvl="1" indent="-285750" algn="l" rtl="0">
              <a:lnSpc>
                <a:spcPct val="107000"/>
              </a:lnSpc>
              <a:buFont typeface="Arial" panose="020B0604020202020204" pitchFamily="34" charset="0"/>
              <a:buChar char="•"/>
            </a:pPr>
            <a:r>
              <a:rPr lang="en-US" sz="1750" dirty="0">
                <a:solidFill>
                  <a:srgbClr val="1B154B"/>
                </a:solidFill>
                <a:latin typeface="Gill Sans MT" panose="020B0502020104020203" pitchFamily="34" charset="0"/>
              </a:rPr>
              <a:t>Also deemed important: a way for client to enter info before first or subsequent appointments; content on basic financial issues that can be shared with client; secure document exchange capability. </a:t>
            </a:r>
          </a:p>
          <a:p>
            <a:pPr lvl="1" algn="l" rtl="0">
              <a:lnSpc>
                <a:spcPct val="80000"/>
              </a:lnSpc>
            </a:pPr>
            <a:endParaRPr lang="en-US" sz="1750" dirty="0">
              <a:solidFill>
                <a:srgbClr val="1B154B"/>
              </a:solidFill>
              <a:latin typeface="Gill Sans MT" panose="020B0502020104020203" pitchFamily="34" charset="0"/>
            </a:endParaRPr>
          </a:p>
          <a:p>
            <a:pPr marL="285750" lvl="1" indent="-285750" algn="l" rtl="0">
              <a:lnSpc>
                <a:spcPct val="107000"/>
              </a:lnSpc>
              <a:buFont typeface="Arial" panose="020B0604020202020204" pitchFamily="34" charset="0"/>
              <a:buChar char="•"/>
            </a:pPr>
            <a:r>
              <a:rPr lang="en-US" sz="1750" b="1" dirty="0">
                <a:solidFill>
                  <a:srgbClr val="1B154B"/>
                </a:solidFill>
                <a:latin typeface="Gill Sans MT" panose="020B0502020104020203" pitchFamily="34" charset="0"/>
              </a:rPr>
              <a:t>Of the survey respondents, about 80% would have a more positive view of a fintech company that took a leading role in providing solutions to help expand pro bono service.</a:t>
            </a:r>
            <a:endParaRPr lang="en-US" sz="1750" u="none" kern="1200" dirty="0">
              <a:solidFill>
                <a:srgbClr val="21135F"/>
              </a:solidFill>
              <a:latin typeface="Gill Sans MT" panose="020B0502020104020203" pitchFamily="34" charset="0"/>
            </a:endParaRPr>
          </a:p>
        </p:txBody>
      </p:sp>
      <p:sp>
        <p:nvSpPr>
          <p:cNvPr id="7" name="Title 1">
            <a:extLst>
              <a:ext uri="{FF2B5EF4-FFF2-40B4-BE49-F238E27FC236}">
                <a16:creationId xmlns:a16="http://schemas.microsoft.com/office/drawing/2014/main" id="{4B43CE5A-59E9-4002-851B-A7E6946C0535}"/>
              </a:ext>
            </a:extLst>
          </p:cNvPr>
          <p:cNvSpPr txBox="1">
            <a:spLocks/>
          </p:cNvSpPr>
          <p:nvPr/>
        </p:nvSpPr>
        <p:spPr>
          <a:xfrm>
            <a:off x="1828800" y="228600"/>
            <a:ext cx="7086600" cy="914400"/>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pPr algn="ctr"/>
            <a:r>
              <a:rPr lang="en-US" sz="3600" kern="0" dirty="0">
                <a:latin typeface="Gill Sans MT" panose="020B0502020104020203" pitchFamily="34" charset="0"/>
              </a:rPr>
              <a:t>Key Findings</a:t>
            </a:r>
          </a:p>
          <a:p>
            <a:pPr algn="ctr"/>
            <a:r>
              <a:rPr lang="en-US" sz="2600" kern="0" dirty="0">
                <a:latin typeface="Gill Sans MT" panose="020B0502020104020203" pitchFamily="34" charset="0"/>
              </a:rPr>
              <a:t>Pro Bono Tech Needs</a:t>
            </a:r>
          </a:p>
        </p:txBody>
      </p:sp>
    </p:spTree>
    <p:extLst>
      <p:ext uri="{BB962C8B-B14F-4D97-AF65-F5344CB8AC3E}">
        <p14:creationId xmlns:p14="http://schemas.microsoft.com/office/powerpoint/2010/main" val="249642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7314C1-5F22-4D88-8819-9158CE30ECC5}"/>
              </a:ext>
            </a:extLst>
          </p:cNvPr>
          <p:cNvSpPr>
            <a:spLocks noGrp="1"/>
          </p:cNvSpPr>
          <p:nvPr>
            <p:ph type="body" idx="1"/>
          </p:nvPr>
        </p:nvSpPr>
        <p:spPr>
          <a:xfrm>
            <a:off x="655890" y="2089148"/>
            <a:ext cx="7832219" cy="3644459"/>
          </a:xfrm>
        </p:spPr>
        <p:txBody>
          <a:bodyPr/>
          <a:lstStyle/>
          <a:p>
            <a:pPr marL="342900" indent="-342900" algn="l" rtl="0" fontAlgn="base">
              <a:lnSpc>
                <a:spcPct val="107000"/>
              </a:lnSpc>
              <a:spcBef>
                <a:spcPts val="600"/>
              </a:spcBef>
              <a:buFont typeface="Arial" panose="020B0604020202020204" pitchFamily="34" charset="0"/>
              <a:buChar char="•"/>
              <a:defRPr/>
            </a:pPr>
            <a:r>
              <a:rPr lang="en-US" sz="2000" u="none" kern="1200" dirty="0">
                <a:solidFill>
                  <a:srgbClr val="21135F"/>
                </a:solidFill>
                <a:latin typeface="Gill Sans MT" panose="020B0502020104020203" pitchFamily="34" charset="0"/>
                <a:cs typeface="+mn-cs"/>
              </a:rPr>
              <a:t>In June and July 2021, we conducted five, one-hour focus groups:</a:t>
            </a:r>
          </a:p>
          <a:p>
            <a:pPr marL="800100" lvl="1" indent="-342900" algn="l" rtl="0" fontAlgn="base">
              <a:lnSpc>
                <a:spcPct val="107000"/>
              </a:lnSpc>
              <a:spcBef>
                <a:spcPts val="600"/>
              </a:spcBef>
              <a:buFont typeface="Arial" panose="020B0604020202020204" pitchFamily="34" charset="0"/>
              <a:buChar char="•"/>
              <a:defRPr/>
            </a:pPr>
            <a:r>
              <a:rPr lang="en-US" sz="2000" b="0" kern="1200" dirty="0">
                <a:solidFill>
                  <a:srgbClr val="21135F"/>
                </a:solidFill>
                <a:latin typeface="Gill Sans MT" panose="020B0502020104020203" pitchFamily="34" charset="0"/>
              </a:rPr>
              <a:t>2 nonprofit leader groups</a:t>
            </a:r>
          </a:p>
          <a:p>
            <a:pPr marL="800100" lvl="1" indent="-342900" algn="l" rtl="0" fontAlgn="base">
              <a:lnSpc>
                <a:spcPct val="107000"/>
              </a:lnSpc>
              <a:spcBef>
                <a:spcPts val="600"/>
              </a:spcBef>
              <a:buFont typeface="Arial" panose="020B0604020202020204" pitchFamily="34" charset="0"/>
              <a:buChar char="•"/>
              <a:defRPr/>
            </a:pPr>
            <a:r>
              <a:rPr lang="en-US" sz="2000" kern="1200" dirty="0">
                <a:solidFill>
                  <a:srgbClr val="21135F"/>
                </a:solidFill>
                <a:latin typeface="Gill Sans MT" panose="020B0502020104020203" pitchFamily="34" charset="0"/>
              </a:rPr>
              <a:t>2 pro bono financial planner groups</a:t>
            </a:r>
          </a:p>
          <a:p>
            <a:pPr marL="800100" lvl="1" indent="-342900" algn="l" rtl="0" fontAlgn="base">
              <a:lnSpc>
                <a:spcPct val="107000"/>
              </a:lnSpc>
              <a:spcBef>
                <a:spcPts val="600"/>
              </a:spcBef>
              <a:buFont typeface="Arial" panose="020B0604020202020204" pitchFamily="34" charset="0"/>
              <a:buChar char="•"/>
              <a:defRPr/>
            </a:pPr>
            <a:r>
              <a:rPr lang="en-US" sz="2000" kern="1200" dirty="0">
                <a:solidFill>
                  <a:srgbClr val="21135F"/>
                </a:solidFill>
                <a:latin typeface="Gill Sans MT" panose="020B0502020104020203" pitchFamily="34" charset="0"/>
              </a:rPr>
              <a:t>1 FPA Chapter leader group</a:t>
            </a:r>
          </a:p>
          <a:p>
            <a:pPr marL="800100" lvl="1" indent="-342900" algn="l" rtl="0" fontAlgn="base">
              <a:lnSpc>
                <a:spcPct val="80000"/>
              </a:lnSpc>
              <a:spcBef>
                <a:spcPts val="600"/>
              </a:spcBef>
              <a:buFont typeface="Arial" panose="020B0604020202020204" pitchFamily="34" charset="0"/>
              <a:buChar char="•"/>
              <a:defRPr/>
            </a:pPr>
            <a:endParaRPr lang="en-US" sz="2000" kern="1200" dirty="0">
              <a:solidFill>
                <a:srgbClr val="21135F"/>
              </a:solidFill>
              <a:latin typeface="Gill Sans MT" panose="020B0502020104020203" pitchFamily="34" charset="0"/>
            </a:endParaRPr>
          </a:p>
          <a:p>
            <a:pPr marL="342900" lvl="1" indent="-342900" algn="l" rtl="0" fontAlgn="base">
              <a:lnSpc>
                <a:spcPct val="107000"/>
              </a:lnSpc>
              <a:spcBef>
                <a:spcPts val="600"/>
              </a:spcBef>
              <a:buFont typeface="Arial" panose="020B0604020202020204" pitchFamily="34" charset="0"/>
              <a:buChar char="•"/>
              <a:defRPr/>
            </a:pPr>
            <a:r>
              <a:rPr lang="en-US" sz="2000" b="1" kern="1200" dirty="0">
                <a:solidFill>
                  <a:srgbClr val="21135F"/>
                </a:solidFill>
                <a:latin typeface="Gill Sans MT" panose="020B0502020104020203" pitchFamily="34" charset="0"/>
              </a:rPr>
              <a:t>We also interviewed two pro bono financial planning clients.</a:t>
            </a:r>
          </a:p>
          <a:p>
            <a:pPr marL="0" lvl="1" algn="l" rtl="0" fontAlgn="base">
              <a:lnSpc>
                <a:spcPct val="80000"/>
              </a:lnSpc>
              <a:spcBef>
                <a:spcPts val="600"/>
              </a:spcBef>
              <a:defRPr/>
            </a:pPr>
            <a:endParaRPr lang="en-US" sz="2000" kern="1200" dirty="0">
              <a:solidFill>
                <a:srgbClr val="21135F"/>
              </a:solidFill>
              <a:latin typeface="Gill Sans MT" panose="020B0502020104020203" pitchFamily="34" charset="0"/>
            </a:endParaRPr>
          </a:p>
          <a:p>
            <a:pPr marL="342900" indent="-342900" algn="l" rtl="0" fontAlgn="base">
              <a:lnSpc>
                <a:spcPct val="107000"/>
              </a:lnSpc>
              <a:spcBef>
                <a:spcPts val="600"/>
              </a:spcBef>
              <a:buFont typeface="Arial" panose="020B0604020202020204" pitchFamily="34" charset="0"/>
              <a:buChar char="•"/>
              <a:defRPr/>
            </a:pPr>
            <a:r>
              <a:rPr lang="en-US" sz="2000" u="none" kern="1200" dirty="0">
                <a:solidFill>
                  <a:srgbClr val="21135F"/>
                </a:solidFill>
                <a:latin typeface="Gill Sans MT" panose="020B0502020104020203" pitchFamily="34" charset="0"/>
                <a:cs typeface="+mn-cs"/>
              </a:rPr>
              <a:t>Hussain Zaidi, CFP® moderated the focus groups and conducted the interviews.</a:t>
            </a:r>
            <a:endParaRPr lang="en-US" sz="2000" dirty="0"/>
          </a:p>
        </p:txBody>
      </p:sp>
      <p:sp>
        <p:nvSpPr>
          <p:cNvPr id="7" name="Title 1">
            <a:extLst>
              <a:ext uri="{FF2B5EF4-FFF2-40B4-BE49-F238E27FC236}">
                <a16:creationId xmlns:a16="http://schemas.microsoft.com/office/drawing/2014/main" id="{4B43CE5A-59E9-4002-851B-A7E6946C0535}"/>
              </a:ext>
            </a:extLst>
          </p:cNvPr>
          <p:cNvSpPr txBox="1">
            <a:spLocks/>
          </p:cNvSpPr>
          <p:nvPr/>
        </p:nvSpPr>
        <p:spPr>
          <a:xfrm>
            <a:off x="2133600" y="327136"/>
            <a:ext cx="6659309" cy="564927"/>
          </a:xfrm>
          <a:prstGeom prst="rect">
            <a:avLst/>
          </a:prstGeom>
        </p:spPr>
        <p:txBody>
          <a:bodyPr wrap="square" lIns="0" tIns="0" rIns="0" bIns="0" anchor="ctr">
            <a:noAutofit/>
          </a:bodyPr>
          <a:lstStyle>
            <a:lvl1pPr>
              <a:defRPr sz="3200" b="1" i="0">
                <a:solidFill>
                  <a:schemeClr val="bg1"/>
                </a:solidFill>
                <a:latin typeface="Gill Sans MT"/>
                <a:ea typeface="+mj-ea"/>
                <a:cs typeface="Gill Sans MT"/>
              </a:defRPr>
            </a:lvl1pPr>
          </a:lstStyle>
          <a:p>
            <a:pPr algn="ctr"/>
            <a:r>
              <a:rPr lang="en-US" sz="3000" kern="0" dirty="0">
                <a:latin typeface="Gill Sans MT" panose="020B0502020104020203" pitchFamily="34" charset="0"/>
              </a:rPr>
              <a:t>Phase 1: Focus Groups &amp; Interviews</a:t>
            </a:r>
          </a:p>
        </p:txBody>
      </p:sp>
      <p:sp>
        <p:nvSpPr>
          <p:cNvPr id="8" name="Rectangle 7">
            <a:extLst>
              <a:ext uri="{FF2B5EF4-FFF2-40B4-BE49-F238E27FC236}">
                <a16:creationId xmlns:a16="http://schemas.microsoft.com/office/drawing/2014/main" id="{38DC3B3B-ADA8-4B24-A14C-6BC10651C4B6}"/>
              </a:ext>
            </a:extLst>
          </p:cNvPr>
          <p:cNvSpPr/>
          <p:nvPr/>
        </p:nvSpPr>
        <p:spPr>
          <a:xfrm>
            <a:off x="6629400" y="1104900"/>
            <a:ext cx="2315817"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Methodology &amp; Scope</a:t>
            </a:r>
          </a:p>
        </p:txBody>
      </p:sp>
    </p:spTree>
    <p:extLst>
      <p:ext uri="{BB962C8B-B14F-4D97-AF65-F5344CB8AC3E}">
        <p14:creationId xmlns:p14="http://schemas.microsoft.com/office/powerpoint/2010/main" val="2276947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93C1-F954-4BA8-A19B-9517C7EFDEC4}"/>
              </a:ext>
            </a:extLst>
          </p:cNvPr>
          <p:cNvSpPr>
            <a:spLocks noGrp="1"/>
          </p:cNvSpPr>
          <p:nvPr>
            <p:ph type="title"/>
          </p:nvPr>
        </p:nvSpPr>
        <p:spPr>
          <a:xfrm>
            <a:off x="2286000" y="394225"/>
            <a:ext cx="6019800" cy="461665"/>
          </a:xfrm>
        </p:spPr>
        <p:txBody>
          <a:bodyPr/>
          <a:lstStyle/>
          <a:p>
            <a:r>
              <a:rPr lang="en-US" sz="3000" dirty="0"/>
              <a:t>Pro Bono Engagement Overview</a:t>
            </a:r>
          </a:p>
        </p:txBody>
      </p:sp>
      <p:sp>
        <p:nvSpPr>
          <p:cNvPr id="3" name="Text Placeholder 2">
            <a:extLst>
              <a:ext uri="{FF2B5EF4-FFF2-40B4-BE49-F238E27FC236}">
                <a16:creationId xmlns:a16="http://schemas.microsoft.com/office/drawing/2014/main" id="{427314C1-5F22-4D88-8819-9158CE30ECC5}"/>
              </a:ext>
            </a:extLst>
          </p:cNvPr>
          <p:cNvSpPr>
            <a:spLocks noGrp="1"/>
          </p:cNvSpPr>
          <p:nvPr>
            <p:ph type="body" idx="1"/>
          </p:nvPr>
        </p:nvSpPr>
        <p:spPr>
          <a:xfrm>
            <a:off x="642363" y="2057400"/>
            <a:ext cx="7859273" cy="3416320"/>
          </a:xfrm>
        </p:spPr>
        <p:txBody>
          <a:bodyPr/>
          <a:lstStyle/>
          <a:p>
            <a:pPr marL="342900" indent="-342900" algn="l" rtl="0" fontAlgn="base">
              <a:spcBef>
                <a:spcPts val="600"/>
              </a:spcBef>
              <a:buFont typeface="Arial" panose="020B0604020202020204" pitchFamily="34" charset="0"/>
              <a:buChar char="•"/>
              <a:defRPr/>
            </a:pPr>
            <a:r>
              <a:rPr lang="en-US" sz="2100" u="none" kern="1200" dirty="0">
                <a:solidFill>
                  <a:srgbClr val="21135F"/>
                </a:solidFill>
                <a:latin typeface="Gill Sans MT" panose="020B0502020104020203" pitchFamily="34" charset="0"/>
                <a:cs typeface="+mn-cs"/>
              </a:rPr>
              <a:t>Focus group participants confirmed that there are three main types of pro bono engagements: one-time; 2-5 sessions; longer term mentoring.</a:t>
            </a:r>
          </a:p>
          <a:p>
            <a:pPr marL="342900" indent="-342900" algn="l" rtl="0" fontAlgn="base">
              <a:lnSpc>
                <a:spcPct val="80000"/>
              </a:lnSpc>
              <a:spcBef>
                <a:spcPts val="600"/>
              </a:spcBef>
              <a:buFont typeface="Arial" panose="020B0604020202020204" pitchFamily="34" charset="0"/>
              <a:buChar char="•"/>
              <a:defRPr/>
            </a:pPr>
            <a:endParaRPr lang="en-US" sz="2100" u="none" kern="1200" dirty="0">
              <a:solidFill>
                <a:srgbClr val="21135F"/>
              </a:solidFill>
              <a:latin typeface="Gill Sans MT" panose="020B0502020104020203" pitchFamily="34" charset="0"/>
              <a:cs typeface="+mn-cs"/>
            </a:endParaRPr>
          </a:p>
          <a:p>
            <a:pPr marL="342900" indent="-342900" algn="l" rtl="0" fontAlgn="base">
              <a:spcBef>
                <a:spcPts val="600"/>
              </a:spcBef>
              <a:buFont typeface="Arial" panose="020B0604020202020204" pitchFamily="34" charset="0"/>
              <a:buChar char="•"/>
              <a:defRPr/>
            </a:pPr>
            <a:r>
              <a:rPr lang="en-US" sz="2100" u="none" kern="1200" dirty="0">
                <a:solidFill>
                  <a:srgbClr val="21135F"/>
                </a:solidFill>
                <a:latin typeface="Gill Sans MT" panose="020B0502020104020203" pitchFamily="34" charset="0"/>
                <a:cs typeface="+mn-cs"/>
              </a:rPr>
              <a:t>Advisors use a variety of methods to meet with pro bono clients including phone (primary), zoom, and in-person.</a:t>
            </a:r>
          </a:p>
          <a:p>
            <a:pPr marL="342900" indent="-342900" algn="l" rtl="0" fontAlgn="base">
              <a:lnSpc>
                <a:spcPct val="80000"/>
              </a:lnSpc>
              <a:spcBef>
                <a:spcPts val="600"/>
              </a:spcBef>
              <a:buFont typeface="Arial" panose="020B0604020202020204" pitchFamily="34" charset="0"/>
              <a:buChar char="•"/>
              <a:defRPr/>
            </a:pPr>
            <a:endParaRPr lang="en-US" sz="2100" u="none" kern="1200" dirty="0">
              <a:solidFill>
                <a:srgbClr val="21135F"/>
              </a:solidFill>
              <a:latin typeface="Gill Sans MT" panose="020B0502020104020203" pitchFamily="34" charset="0"/>
              <a:cs typeface="+mn-cs"/>
            </a:endParaRPr>
          </a:p>
          <a:p>
            <a:pPr marL="342900" indent="-342900" algn="l" rtl="0" fontAlgn="base">
              <a:spcBef>
                <a:spcPts val="600"/>
              </a:spcBef>
              <a:buFont typeface="Arial" panose="020B0604020202020204" pitchFamily="34" charset="0"/>
              <a:buChar char="•"/>
              <a:defRPr/>
            </a:pPr>
            <a:r>
              <a:rPr lang="en-US" sz="2100" u="none" kern="1200" dirty="0">
                <a:solidFill>
                  <a:srgbClr val="21135F"/>
                </a:solidFill>
                <a:latin typeface="Gill Sans MT" panose="020B0502020104020203" pitchFamily="34" charset="0"/>
                <a:cs typeface="+mn-cs"/>
              </a:rPr>
              <a:t>Some pro bono clients are uncomfortable with technology while others are tech-savvy. </a:t>
            </a:r>
          </a:p>
          <a:p>
            <a:endParaRPr lang="en-US" dirty="0"/>
          </a:p>
        </p:txBody>
      </p:sp>
      <p:sp>
        <p:nvSpPr>
          <p:cNvPr id="4" name="Rectangle 3">
            <a:extLst>
              <a:ext uri="{FF2B5EF4-FFF2-40B4-BE49-F238E27FC236}">
                <a16:creationId xmlns:a16="http://schemas.microsoft.com/office/drawing/2014/main" id="{A67B66B8-65B4-4806-9796-D6C01804D659}"/>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Focus Group Findings</a:t>
            </a:r>
          </a:p>
        </p:txBody>
      </p:sp>
    </p:spTree>
    <p:extLst>
      <p:ext uri="{BB962C8B-B14F-4D97-AF65-F5344CB8AC3E}">
        <p14:creationId xmlns:p14="http://schemas.microsoft.com/office/powerpoint/2010/main" val="229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4091"/>
            <a:ext cx="7696200" cy="945927"/>
          </a:xfrm>
        </p:spPr>
        <p:txBody>
          <a:bodyPr anchor="ctr">
            <a:noAutofit/>
          </a:bodyPr>
          <a:lstStyle/>
          <a:p>
            <a:pPr algn="ctr"/>
            <a:r>
              <a:rPr lang="en-US" sz="3000" dirty="0">
                <a:latin typeface="Gill Sans MT" panose="020B0502020104020203" pitchFamily="34" charset="0"/>
              </a:rPr>
              <a:t>Topics Discussed During</a:t>
            </a:r>
            <a:br>
              <a:rPr lang="en-US" sz="3000" dirty="0">
                <a:latin typeface="Gill Sans MT" panose="020B0502020104020203" pitchFamily="34" charset="0"/>
              </a:rPr>
            </a:br>
            <a:r>
              <a:rPr lang="en-US" sz="3000" dirty="0">
                <a:latin typeface="Gill Sans MT" panose="020B0502020104020203" pitchFamily="34" charset="0"/>
              </a:rPr>
              <a:t>Pro Bono Engagements</a:t>
            </a:r>
            <a:endParaRPr lang="en-US" sz="3000" b="1" dirty="0">
              <a:solidFill>
                <a:schemeClr val="bg1"/>
              </a:solidFill>
              <a:latin typeface="Gill Sans MT" panose="020B0502020104020203" pitchFamily="34" charset="0"/>
            </a:endParaRPr>
          </a:p>
        </p:txBody>
      </p:sp>
      <p:sp>
        <p:nvSpPr>
          <p:cNvPr id="7" name="Rectangle 6">
            <a:extLst>
              <a:ext uri="{FF2B5EF4-FFF2-40B4-BE49-F238E27FC236}">
                <a16:creationId xmlns:a16="http://schemas.microsoft.com/office/drawing/2014/main" id="{74984FE7-EA3D-4252-A03A-55E3FF53566E}"/>
              </a:ext>
            </a:extLst>
          </p:cNvPr>
          <p:cNvSpPr/>
          <p:nvPr/>
        </p:nvSpPr>
        <p:spPr>
          <a:xfrm>
            <a:off x="578459" y="1917783"/>
            <a:ext cx="7987082" cy="3970382"/>
          </a:xfrm>
          <a:prstGeom prst="rect">
            <a:avLst/>
          </a:prstGeom>
        </p:spPr>
        <p:txBody>
          <a:bodyPr wrap="square">
            <a:spAutoFit/>
          </a:bodyPr>
          <a:lstStyle/>
          <a:p>
            <a:pPr>
              <a:lnSpc>
                <a:spcPct val="107000"/>
              </a:lnSpc>
              <a:spcBef>
                <a:spcPts val="600"/>
              </a:spcBef>
            </a:pPr>
            <a:r>
              <a:rPr lang="en-US" sz="2000" b="1" dirty="0">
                <a:solidFill>
                  <a:srgbClr val="21135F"/>
                </a:solidFill>
                <a:latin typeface="Gill Sans MT" panose="020B0502020104020203" pitchFamily="34" charset="0"/>
              </a:rPr>
              <a:t>Focus group participants indicated that topics differed d</a:t>
            </a:r>
            <a:r>
              <a:rPr lang="en-US" sz="2000" b="1" u="none" kern="1200" dirty="0">
                <a:solidFill>
                  <a:srgbClr val="21135F"/>
                </a:solidFill>
                <a:latin typeface="Gill Sans MT" panose="020B0502020104020203" pitchFamily="34" charset="0"/>
                <a:cs typeface="+mn-cs"/>
              </a:rPr>
              <a:t>epending on the client population. Most engagements focus on helping clients through crisis and with basic financial needs including:</a:t>
            </a:r>
          </a:p>
          <a:p>
            <a:pPr>
              <a:lnSpc>
                <a:spcPct val="30000"/>
              </a:lnSpc>
              <a:spcBef>
                <a:spcPts val="600"/>
              </a:spcBef>
            </a:pPr>
            <a:endParaRPr lang="en-US" sz="2000" b="1" u="none" kern="1200" dirty="0">
              <a:solidFill>
                <a:srgbClr val="21135F"/>
              </a:solidFill>
              <a:latin typeface="Gill Sans MT" panose="020B0502020104020203" pitchFamily="34" charset="0"/>
              <a:cs typeface="+mn-cs"/>
            </a:endParaRPr>
          </a:p>
          <a:p>
            <a:pPr marL="34290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Debt repayment</a:t>
            </a:r>
          </a:p>
          <a:p>
            <a:pPr marL="34290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Saving for an emergency fund</a:t>
            </a:r>
          </a:p>
          <a:p>
            <a:pPr marL="34290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Budgeting and cash flow</a:t>
            </a:r>
          </a:p>
          <a:p>
            <a:pPr marL="342900" marR="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Increasing credit score</a:t>
            </a:r>
          </a:p>
          <a:p>
            <a:pPr marL="342900" marR="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Maximizing public assistance</a:t>
            </a:r>
          </a:p>
          <a:p>
            <a:pPr marL="342900" marR="0" indent="-342900">
              <a:lnSpc>
                <a:spcPct val="107000"/>
              </a:lnSpc>
              <a:spcBef>
                <a:spcPts val="600"/>
              </a:spcBef>
              <a:buFont typeface="Arial" panose="020B0604020202020204" pitchFamily="34" charset="0"/>
              <a:buChar char="•"/>
            </a:pPr>
            <a:r>
              <a:rPr lang="en-US" sz="2000" dirty="0">
                <a:solidFill>
                  <a:srgbClr val="21135F"/>
                </a:solidFill>
                <a:latin typeface="Gill Sans MT" panose="020B0502020104020203" pitchFamily="34" charset="0"/>
              </a:rPr>
              <a:t>Avoiding predatory financial products and services</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ABDC8823-9B02-4E9C-A06B-AA1E67A2D688}"/>
              </a:ext>
            </a:extLst>
          </p:cNvPr>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F740F-85B1-47F7-9D1F-D05C8B65795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32E012-DB41-41C2-9439-FBA0DEAB1180}"/>
              </a:ext>
            </a:extLst>
          </p:cNvPr>
          <p:cNvSpPr/>
          <p:nvPr/>
        </p:nvSpPr>
        <p:spPr>
          <a:xfrm>
            <a:off x="6735417" y="11049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Focus Group Findings</a:t>
            </a:r>
          </a:p>
        </p:txBody>
      </p:sp>
      <p:sp>
        <p:nvSpPr>
          <p:cNvPr id="8" name="TextBox 7">
            <a:extLst>
              <a:ext uri="{FF2B5EF4-FFF2-40B4-BE49-F238E27FC236}">
                <a16:creationId xmlns:a16="http://schemas.microsoft.com/office/drawing/2014/main" id="{DD8CAAC9-E79D-46FB-BB7A-DF6A1635CBCF}"/>
              </a:ext>
            </a:extLst>
          </p:cNvPr>
          <p:cNvSpPr txBox="1"/>
          <p:nvPr/>
        </p:nvSpPr>
        <p:spPr>
          <a:xfrm>
            <a:off x="6248400" y="6525581"/>
            <a:ext cx="2895600" cy="276999"/>
          </a:xfrm>
          <a:prstGeom prst="rect">
            <a:avLst/>
          </a:prstGeom>
          <a:noFill/>
        </p:spPr>
        <p:txBody>
          <a:bodyPr wrap="square">
            <a:spAutoFit/>
          </a:bodyPr>
          <a:lstStyle/>
          <a:p>
            <a:pPr marL="0" marR="0">
              <a:spcBef>
                <a:spcPts val="0"/>
              </a:spcBef>
              <a:spcAft>
                <a:spcPts val="0"/>
              </a:spcAft>
            </a:pPr>
            <a:r>
              <a:rPr lang="en-US" sz="1200" b="1" i="1" dirty="0">
                <a:solidFill>
                  <a:schemeClr val="accent3">
                    <a:lumMod val="60000"/>
                    <a:lumOff val="40000"/>
                  </a:schemeClr>
                </a:solidFill>
                <a:effectLst/>
                <a:latin typeface="Calibri" panose="020F0502020204030204" pitchFamily="34" charset="0"/>
                <a:ea typeface="Calibri" panose="020F0502020204030204" pitchFamily="34" charset="0"/>
              </a:rPr>
              <a:t>© 2021 Foundation for Financial Planning</a:t>
            </a:r>
          </a:p>
        </p:txBody>
      </p:sp>
    </p:spTree>
    <p:custDataLst>
      <p:tags r:id="rId1"/>
    </p:custDataLst>
    <p:extLst>
      <p:ext uri="{BB962C8B-B14F-4D97-AF65-F5344CB8AC3E}">
        <p14:creationId xmlns:p14="http://schemas.microsoft.com/office/powerpoint/2010/main" val="588114181"/>
      </p:ext>
    </p:extLst>
  </p:cSld>
  <p:clrMapOvr>
    <a:masterClrMapping/>
  </p:clrMapOvr>
  <mc:AlternateContent xmlns:mc="http://schemas.openxmlformats.org/markup-compatibility/2006" xmlns:p14="http://schemas.microsoft.com/office/powerpoint/2010/main">
    <mc:Choice Requires="p14">
      <p:transition p14:dur="10" advTm="45244"/>
    </mc:Choice>
    <mc:Fallback xmlns="" xmlns:mv="urn:schemas-microsoft-com:mac:vml">
      <mp:transition xmlns:mp="http://schemas.microsoft.com/office/mac/powerpoint/2008/main" advTm="4524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5|0.8|0.6|0.9|4.3|9.2|0.8|1.5|12.3"/>
</p:tagLst>
</file>

<file path=ppt/tags/tag2.xml><?xml version="1.0" encoding="utf-8"?>
<p:tagLst xmlns:a="http://schemas.openxmlformats.org/drawingml/2006/main" xmlns:r="http://schemas.openxmlformats.org/officeDocument/2006/relationships" xmlns:p="http://schemas.openxmlformats.org/presentationml/2006/main">
  <p:tag name="TIMING" val="|0.5|0.8|0.6|0.9|4.3|9.2|0.8|1.5|12.3"/>
</p:tagLst>
</file>

<file path=ppt/tags/tag3.xml><?xml version="1.0" encoding="utf-8"?>
<p:tagLst xmlns:a="http://schemas.openxmlformats.org/drawingml/2006/main" xmlns:r="http://schemas.openxmlformats.org/officeDocument/2006/relationships" xmlns:p="http://schemas.openxmlformats.org/presentationml/2006/main">
  <p:tag name="TIMING" val="|0.5|0.8|0.6|0.9|4.3|9.2|0.8|1.5|12.3"/>
</p:tagLst>
</file>

<file path=ppt/tags/tag4.xml><?xml version="1.0" encoding="utf-8"?>
<p:tagLst xmlns:a="http://schemas.openxmlformats.org/drawingml/2006/main" xmlns:r="http://schemas.openxmlformats.org/officeDocument/2006/relationships" xmlns:p="http://schemas.openxmlformats.org/presentationml/2006/main">
  <p:tag name="TIMING" val="|0.5|0.8|0.6|0.9|4.3|9.2|0.8|1.5|12.3"/>
</p:tagLst>
</file>

<file path=ppt/tags/tag5.xml><?xml version="1.0" encoding="utf-8"?>
<p:tagLst xmlns:a="http://schemas.openxmlformats.org/drawingml/2006/main" xmlns:r="http://schemas.openxmlformats.org/officeDocument/2006/relationships" xmlns:p="http://schemas.openxmlformats.org/presentationml/2006/main">
  <p:tag name="TIMING" val="|0.5|0.8|0.6|0.9|4.3|9.2|0.8|1.5|12.3"/>
</p:tagLst>
</file>

<file path=ppt/tags/tag6.xml><?xml version="1.0" encoding="utf-8"?>
<p:tagLst xmlns:a="http://schemas.openxmlformats.org/drawingml/2006/main" xmlns:r="http://schemas.openxmlformats.org/officeDocument/2006/relationships" xmlns:p="http://schemas.openxmlformats.org/presentationml/2006/main">
  <p:tag name="TIMING" val="|0.5|0.8|0.6|0.9|4.3|9.2|0.8|1.5|12.3"/>
</p:tagLst>
</file>

<file path=ppt/tags/tag7.xml><?xml version="1.0" encoding="utf-8"?>
<p:tagLst xmlns:a="http://schemas.openxmlformats.org/drawingml/2006/main" xmlns:r="http://schemas.openxmlformats.org/officeDocument/2006/relationships" xmlns:p="http://schemas.openxmlformats.org/presentationml/2006/main">
  <p:tag name="TIMING" val="|0.5|0.8|0.6|0.9|4.3|9.2|0.8|1.5|12.3"/>
</p:tagLst>
</file>

<file path=ppt/tags/tag8.xml><?xml version="1.0" encoding="utf-8"?>
<p:tagLst xmlns:a="http://schemas.openxmlformats.org/drawingml/2006/main" xmlns:r="http://schemas.openxmlformats.org/officeDocument/2006/relationships" xmlns:p="http://schemas.openxmlformats.org/presentationml/2006/main">
  <p:tag name="TIMING" val="|0.5|0.8|0.6|0.9|4.3|9.2|0.8|1.5|1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Custom 1">
      <a:dk1>
        <a:srgbClr val="050606"/>
      </a:dk1>
      <a:lt1>
        <a:srgbClr val="FFFFFF"/>
      </a:lt1>
      <a:dk2>
        <a:srgbClr val="050606"/>
      </a:dk2>
      <a:lt2>
        <a:srgbClr val="E7E6E6"/>
      </a:lt2>
      <a:accent1>
        <a:srgbClr val="1A2856"/>
      </a:accent1>
      <a:accent2>
        <a:srgbClr val="08A9E4"/>
      </a:accent2>
      <a:accent3>
        <a:srgbClr val="DF8F32"/>
      </a:accent3>
      <a:accent4>
        <a:srgbClr val="69BCAB"/>
      </a:accent4>
      <a:accent5>
        <a:srgbClr val="773480"/>
      </a:accent5>
      <a:accent6>
        <a:srgbClr val="B8C447"/>
      </a:accent6>
      <a:hlink>
        <a:srgbClr val="316785"/>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MoneyTemplate-fixed2019_2  -  Read-Only" id="{301B3A0A-D2FB-4DFD-9E6B-3E3DE1EC1593}" vid="{D090F2A0-240C-490D-A945-728F3C1E0E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AE7D7F13209E4BB0E063A7B80EE37F" ma:contentTypeVersion="11" ma:contentTypeDescription="Create a new document." ma:contentTypeScope="" ma:versionID="085212158fcdc954fb656b4e9ef486b0">
  <xsd:schema xmlns:xsd="http://www.w3.org/2001/XMLSchema" xmlns:xs="http://www.w3.org/2001/XMLSchema" xmlns:p="http://schemas.microsoft.com/office/2006/metadata/properties" xmlns:ns2="f511c65d-f08f-43b5-814d-b138fac7a12b" targetNamespace="http://schemas.microsoft.com/office/2006/metadata/properties" ma:root="true" ma:fieldsID="cc0b23e17920ba77d8ee11afb501420a" ns2:_="">
    <xsd:import namespace="f511c65d-f08f-43b5-814d-b138fac7a1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1c65d-f08f-43b5-814d-b138fac7a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F92A6-AD67-4E21-89A0-6AB514DF2945}">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f511c65d-f08f-43b5-814d-b138fac7a12b"/>
    <ds:schemaRef ds:uri="http://www.w3.org/XML/1998/namespace"/>
    <ds:schemaRef ds:uri="http://purl.org/dc/terms/"/>
  </ds:schemaRefs>
</ds:datastoreItem>
</file>

<file path=customXml/itemProps2.xml><?xml version="1.0" encoding="utf-8"?>
<ds:datastoreItem xmlns:ds="http://schemas.openxmlformats.org/officeDocument/2006/customXml" ds:itemID="{4899FA98-5BE6-44F4-ABD7-C252178C3592}">
  <ds:schemaRefs>
    <ds:schemaRef ds:uri="http://schemas.microsoft.com/sharepoint/v3/contenttype/forms"/>
  </ds:schemaRefs>
</ds:datastoreItem>
</file>

<file path=customXml/itemProps3.xml><?xml version="1.0" encoding="utf-8"?>
<ds:datastoreItem xmlns:ds="http://schemas.openxmlformats.org/officeDocument/2006/customXml" ds:itemID="{DDD9D8D4-59D9-4042-A17B-75A8FB4EE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11c65d-f08f-43b5-814d-b138fac7a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66869</TotalTime>
  <Words>2621</Words>
  <Application>Microsoft Office PowerPoint</Application>
  <PresentationFormat>On-screen Show (4:3)</PresentationFormat>
  <Paragraphs>265</Paragraphs>
  <Slides>34</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Arial Black</vt:lpstr>
      <vt:lpstr>Calibri</vt:lpstr>
      <vt:lpstr>Gill Sans MT</vt:lpstr>
      <vt:lpstr>Symbol</vt:lpstr>
      <vt:lpstr>Office Theme</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 Bono Engagement Overview</vt:lpstr>
      <vt:lpstr>Topics Discussed During Pro Bono Engagements</vt:lpstr>
      <vt:lpstr>Topics Discussed During Pro Bono Engagements, cont.</vt:lpstr>
      <vt:lpstr>Tech Improvements to  Pro Bono Engagements</vt:lpstr>
      <vt:lpstr>Tech Improvements to  Pro Bono Engagements, cont.</vt:lpstr>
      <vt:lpstr>Tech Tools to Support Pro Bono Engagements</vt:lpstr>
      <vt:lpstr>Tools Currently Used in Pro Bono Engagements</vt:lpstr>
      <vt:lpstr>Technologies Used in Paid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Grantham</dc:creator>
  <cp:lastModifiedBy>Jeff Benjamin</cp:lastModifiedBy>
  <cp:revision>241</cp:revision>
  <dcterms:created xsi:type="dcterms:W3CDTF">2020-01-13T18:48:15Z</dcterms:created>
  <dcterms:modified xsi:type="dcterms:W3CDTF">2021-10-28T16:24:01Z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2020-01-13T00:00:00Z</vt:filetime>
  </property>
  <property fmtid="{D5CDD505-2E9C-101B-9397-08002B2CF9AE}" pid="3" name="Creator">
    <vt:lpwstr>Adobe Acrobat Pro DC 19.10.20091</vt:lpwstr>
  </property>
  <property fmtid="{D5CDD505-2E9C-101B-9397-08002B2CF9AE}" pid="4" name="LastSaved">
    <vt:filetime>2020-01-13T00:00:00Z</vt:filetime>
  </property>
  <property fmtid="{D5CDD505-2E9C-101B-9397-08002B2CF9AE}" pid="5" name="ContentTypeId">
    <vt:lpwstr>0x0101001FAE7D7F13209E4BB0E063A7B80EE37F</vt:lpwstr>
  </property>
</Properties>
</file>